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80"/>
  </p:notesMasterIdLst>
  <p:handoutMasterIdLst>
    <p:handoutMasterId r:id="rId81"/>
  </p:handoutMasterIdLst>
  <p:sldIdLst>
    <p:sldId id="377" r:id="rId2"/>
    <p:sldId id="1803" r:id="rId3"/>
    <p:sldId id="1809" r:id="rId4"/>
    <p:sldId id="1472" r:id="rId5"/>
    <p:sldId id="1808" r:id="rId6"/>
    <p:sldId id="1608" r:id="rId7"/>
    <p:sldId id="1507" r:id="rId8"/>
    <p:sldId id="1769" r:id="rId9"/>
    <p:sldId id="1793" r:id="rId10"/>
    <p:sldId id="1792" r:id="rId11"/>
    <p:sldId id="1794" r:id="rId12"/>
    <p:sldId id="1795" r:id="rId13"/>
    <p:sldId id="1796" r:id="rId14"/>
    <p:sldId id="1797" r:id="rId15"/>
    <p:sldId id="1798" r:id="rId16"/>
    <p:sldId id="1799" r:id="rId17"/>
    <p:sldId id="1800" r:id="rId18"/>
    <p:sldId id="1810" r:id="rId19"/>
    <p:sldId id="1787" r:id="rId20"/>
    <p:sldId id="1802" r:id="rId21"/>
    <p:sldId id="1671" r:id="rId22"/>
    <p:sldId id="1782" r:id="rId23"/>
    <p:sldId id="1815" r:id="rId24"/>
    <p:sldId id="1814" r:id="rId25"/>
    <p:sldId id="1813" r:id="rId26"/>
    <p:sldId id="1812" r:id="rId27"/>
    <p:sldId id="1811" r:id="rId28"/>
    <p:sldId id="1672" r:id="rId29"/>
    <p:sldId id="1804" r:id="rId30"/>
    <p:sldId id="1805" r:id="rId31"/>
    <p:sldId id="1806" r:id="rId32"/>
    <p:sldId id="1807" r:id="rId33"/>
    <p:sldId id="1759" r:id="rId34"/>
    <p:sldId id="1745" r:id="rId35"/>
    <p:sldId id="1746" r:id="rId36"/>
    <p:sldId id="1747" r:id="rId37"/>
    <p:sldId id="1748" r:id="rId38"/>
    <p:sldId id="1749" r:id="rId39"/>
    <p:sldId id="1750" r:id="rId40"/>
    <p:sldId id="1751" r:id="rId41"/>
    <p:sldId id="1752" r:id="rId42"/>
    <p:sldId id="1753" r:id="rId43"/>
    <p:sldId id="1755" r:id="rId44"/>
    <p:sldId id="1756" r:id="rId45"/>
    <p:sldId id="1784" r:id="rId46"/>
    <p:sldId id="1762" r:id="rId47"/>
    <p:sldId id="1770" r:id="rId48"/>
    <p:sldId id="1780" r:id="rId49"/>
    <p:sldId id="1818" r:id="rId50"/>
    <p:sldId id="1817" r:id="rId51"/>
    <p:sldId id="1743" r:id="rId52"/>
    <p:sldId id="1779" r:id="rId53"/>
    <p:sldId id="1775" r:id="rId54"/>
    <p:sldId id="1766" r:id="rId55"/>
    <p:sldId id="1778" r:id="rId56"/>
    <p:sldId id="1791" r:id="rId57"/>
    <p:sldId id="1488" r:id="rId58"/>
    <p:sldId id="1820" r:id="rId59"/>
    <p:sldId id="1819" r:id="rId60"/>
    <p:sldId id="1790" r:id="rId61"/>
    <p:sldId id="1824" r:id="rId62"/>
    <p:sldId id="1823" r:id="rId63"/>
    <p:sldId id="1822" r:id="rId64"/>
    <p:sldId id="1821" r:id="rId65"/>
    <p:sldId id="1789" r:id="rId66"/>
    <p:sldId id="1622" r:id="rId67"/>
    <p:sldId id="1830" r:id="rId68"/>
    <p:sldId id="1831" r:id="rId69"/>
    <p:sldId id="1625" r:id="rId70"/>
    <p:sldId id="1416" r:id="rId71"/>
    <p:sldId id="1417" r:id="rId72"/>
    <p:sldId id="1401" r:id="rId73"/>
    <p:sldId id="1829" r:id="rId74"/>
    <p:sldId id="1828" r:id="rId75"/>
    <p:sldId id="1827" r:id="rId76"/>
    <p:sldId id="1825" r:id="rId77"/>
    <p:sldId id="1413" r:id="rId78"/>
    <p:sldId id="1734" r:id="rId79"/>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E5D6"/>
    <a:srgbClr val="FFFFFF"/>
    <a:srgbClr val="FFF2CC"/>
    <a:srgbClr val="DEEBF7"/>
    <a:srgbClr val="E2F0D9"/>
    <a:srgbClr val="2FE6F3"/>
    <a:srgbClr val="E7AE03"/>
    <a:srgbClr val="0070C0"/>
    <a:srgbClr val="05242D"/>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7"/>
    <p:restoredTop sz="86164" autoAdjust="0"/>
  </p:normalViewPr>
  <p:slideViewPr>
    <p:cSldViewPr snapToGrid="0">
      <p:cViewPr varScale="1">
        <p:scale>
          <a:sx n="109" d="100"/>
          <a:sy n="109" d="100"/>
        </p:scale>
        <p:origin x="2160" y="17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76" d="100"/>
        <a:sy n="176"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8D7CA03-A9FC-5A46-9DD5-B9ACE8D12AA7}" type="datetimeFigureOut">
              <a:rPr lang="en-US" smtClean="0"/>
              <a:t>5/10/25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29430A4-88D2-664F-A57F-2E04B287935A}" type="slidenum">
              <a:rPr lang="en-US" smtClean="0"/>
              <a:t>‹#›</a:t>
            </a:fld>
            <a:endParaRPr lang="en-US"/>
          </a:p>
        </p:txBody>
      </p:sp>
    </p:spTree>
    <p:extLst>
      <p:ext uri="{BB962C8B-B14F-4D97-AF65-F5344CB8AC3E}">
        <p14:creationId xmlns:p14="http://schemas.microsoft.com/office/powerpoint/2010/main" val="686095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6E04F9F-5734-473A-BA8D-FF7C5728F34B}" type="datetimeFigureOut">
              <a:rPr lang="en-US" smtClean="0"/>
              <a:t>5/10/25</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6BB3A5F-78DC-4EAE-8F4D-F74258645616}" type="slidenum">
              <a:rPr lang="en-US" smtClean="0"/>
              <a:t>‹#›</a:t>
            </a:fld>
            <a:endParaRPr lang="en-US"/>
          </a:p>
        </p:txBody>
      </p:sp>
    </p:spTree>
    <p:extLst>
      <p:ext uri="{BB962C8B-B14F-4D97-AF65-F5344CB8AC3E}">
        <p14:creationId xmlns:p14="http://schemas.microsoft.com/office/powerpoint/2010/main" val="2125146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0</a:t>
            </a:fld>
            <a:endParaRPr lang="en-US"/>
          </a:p>
        </p:txBody>
      </p:sp>
    </p:spTree>
    <p:extLst>
      <p:ext uri="{BB962C8B-B14F-4D97-AF65-F5344CB8AC3E}">
        <p14:creationId xmlns:p14="http://schemas.microsoft.com/office/powerpoint/2010/main" val="162897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10</a:t>
            </a:fld>
            <a:endParaRPr lang="en-US"/>
          </a:p>
        </p:txBody>
      </p:sp>
    </p:spTree>
    <p:extLst>
      <p:ext uri="{BB962C8B-B14F-4D97-AF65-F5344CB8AC3E}">
        <p14:creationId xmlns:p14="http://schemas.microsoft.com/office/powerpoint/2010/main" val="2421834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11</a:t>
            </a:fld>
            <a:endParaRPr lang="en-US"/>
          </a:p>
        </p:txBody>
      </p:sp>
    </p:spTree>
    <p:extLst>
      <p:ext uri="{BB962C8B-B14F-4D97-AF65-F5344CB8AC3E}">
        <p14:creationId xmlns:p14="http://schemas.microsoft.com/office/powerpoint/2010/main" val="929198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12</a:t>
            </a:fld>
            <a:endParaRPr lang="en-US"/>
          </a:p>
        </p:txBody>
      </p:sp>
    </p:spTree>
    <p:extLst>
      <p:ext uri="{BB962C8B-B14F-4D97-AF65-F5344CB8AC3E}">
        <p14:creationId xmlns:p14="http://schemas.microsoft.com/office/powerpoint/2010/main" val="3009545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13</a:t>
            </a:fld>
            <a:endParaRPr lang="en-US"/>
          </a:p>
        </p:txBody>
      </p:sp>
    </p:spTree>
    <p:extLst>
      <p:ext uri="{BB962C8B-B14F-4D97-AF65-F5344CB8AC3E}">
        <p14:creationId xmlns:p14="http://schemas.microsoft.com/office/powerpoint/2010/main" val="50896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14</a:t>
            </a:fld>
            <a:endParaRPr lang="en-US"/>
          </a:p>
        </p:txBody>
      </p:sp>
    </p:spTree>
    <p:extLst>
      <p:ext uri="{BB962C8B-B14F-4D97-AF65-F5344CB8AC3E}">
        <p14:creationId xmlns:p14="http://schemas.microsoft.com/office/powerpoint/2010/main" val="1724068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15</a:t>
            </a:fld>
            <a:endParaRPr lang="en-US"/>
          </a:p>
        </p:txBody>
      </p:sp>
    </p:spTree>
    <p:extLst>
      <p:ext uri="{BB962C8B-B14F-4D97-AF65-F5344CB8AC3E}">
        <p14:creationId xmlns:p14="http://schemas.microsoft.com/office/powerpoint/2010/main" val="2893575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16</a:t>
            </a:fld>
            <a:endParaRPr lang="en-US"/>
          </a:p>
        </p:txBody>
      </p:sp>
    </p:spTree>
    <p:extLst>
      <p:ext uri="{BB962C8B-B14F-4D97-AF65-F5344CB8AC3E}">
        <p14:creationId xmlns:p14="http://schemas.microsoft.com/office/powerpoint/2010/main" val="4030607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48050-2B40-EF5C-1527-755C64F9A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ACBD5-EAC9-31F0-81E6-B44569ABB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077C7-6752-5500-8B6C-BA8F41251DCD}"/>
              </a:ext>
            </a:extLst>
          </p:cNvPr>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a:extLst>
              <a:ext uri="{FF2B5EF4-FFF2-40B4-BE49-F238E27FC236}">
                <a16:creationId xmlns:a16="http://schemas.microsoft.com/office/drawing/2014/main" id="{79252242-36E2-995D-E6BD-8314B4F491DE}"/>
              </a:ext>
            </a:extLst>
          </p:cNvPr>
          <p:cNvSpPr>
            <a:spLocks noGrp="1"/>
          </p:cNvSpPr>
          <p:nvPr>
            <p:ph type="sldNum" sz="quarter" idx="10"/>
          </p:nvPr>
        </p:nvSpPr>
        <p:spPr/>
        <p:txBody>
          <a:bodyPr/>
          <a:lstStyle/>
          <a:p>
            <a:fld id="{E6BB3A5F-78DC-4EAE-8F4D-F74258645616}" type="slidenum">
              <a:rPr lang="en-US" smtClean="0"/>
              <a:t>17</a:t>
            </a:fld>
            <a:endParaRPr lang="en-US"/>
          </a:p>
        </p:txBody>
      </p:sp>
    </p:spTree>
    <p:extLst>
      <p:ext uri="{BB962C8B-B14F-4D97-AF65-F5344CB8AC3E}">
        <p14:creationId xmlns:p14="http://schemas.microsoft.com/office/powerpoint/2010/main" val="3933098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p:cNvSpPr>
            <a:spLocks noGrp="1"/>
          </p:cNvSpPr>
          <p:nvPr>
            <p:ph type="sldNum" sz="quarter" idx="10"/>
          </p:nvPr>
        </p:nvSpPr>
        <p:spPr/>
        <p:txBody>
          <a:bodyPr/>
          <a:lstStyle/>
          <a:p>
            <a:fld id="{E6BB3A5F-78DC-4EAE-8F4D-F74258645616}" type="slidenum">
              <a:rPr lang="en-US" smtClean="0"/>
              <a:t>18</a:t>
            </a:fld>
            <a:endParaRPr lang="en-US"/>
          </a:p>
        </p:txBody>
      </p:sp>
    </p:spTree>
    <p:extLst>
      <p:ext uri="{BB962C8B-B14F-4D97-AF65-F5344CB8AC3E}">
        <p14:creationId xmlns:p14="http://schemas.microsoft.com/office/powerpoint/2010/main" val="3882652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datasets, we can look at how time and location play a role in the market conditions and in workers’ decisions. On the left, we have how likely there would be a supply shortage at the competing firm, which may indicate a potential surge pricing there.</a:t>
            </a:r>
          </a:p>
          <a:p>
            <a:endParaRPr lang="en-US" dirty="0"/>
          </a:p>
          <a:p>
            <a:r>
              <a:rPr lang="en-US" dirty="0"/>
              <a:t>On the right, how likely drivers on A are to quit working at each location and time. </a:t>
            </a:r>
          </a:p>
          <a:p>
            <a:endParaRPr lang="en-US" dirty="0"/>
          </a:p>
          <a:p>
            <a:r>
              <a:rPr lang="en-US" dirty="0"/>
              <a:t>Our identification strategy, to explain the right map by the left map, relies on these temporal and spatial variations of the values of working for both platforms.</a:t>
            </a:r>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19</a:t>
            </a:fld>
            <a:endParaRPr lang="en-US"/>
          </a:p>
        </p:txBody>
      </p:sp>
    </p:spTree>
    <p:extLst>
      <p:ext uri="{BB962C8B-B14F-4D97-AF65-F5344CB8AC3E}">
        <p14:creationId xmlns:p14="http://schemas.microsoft.com/office/powerpoint/2010/main" val="41424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5B469-834D-B38A-C712-A4BC13508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9C13BB-C918-F002-106F-17619E556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F8198-4F37-45E0-7F58-479C666FCF87}"/>
              </a:ext>
            </a:extLst>
          </p:cNvPr>
          <p:cNvSpPr>
            <a:spLocks noGrp="1"/>
          </p:cNvSpPr>
          <p:nvPr>
            <p:ph type="body" idx="1"/>
          </p:nvPr>
        </p:nvSpPr>
        <p:spPr/>
        <p:txBody>
          <a:bodyPr/>
          <a:lstStyle/>
          <a:p>
            <a:pPr fontAlgn="auto"/>
            <a:r>
              <a:rPr lang="en-US" dirty="0"/>
              <a:t>You may have seen your ride-hailing driver having all the other apps up there to see the best opportunity and switching in real time. The behavior is usually called “multihoming”. [CLICK]</a:t>
            </a:r>
          </a:p>
          <a:p>
            <a:pPr fontAlgn="auto"/>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getting more intense in cities like New York, where in 2018, the City Council voted to stop issuing new licenses for ride-hailing drivers for a year, and extended for another year. This means that gig companies will have to fight over the limited pool of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growing number of platforms access the same pool of workers to complete their gigs, the question of how workers choose between competing platforms has grown in salience.  However, cross-platform multihoming behavior has been difficult to empirically trace and analyze.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fontAlgn="auto"/>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D1A38B6-9934-8E2D-8109-8E014D9AD522}"/>
              </a:ext>
            </a:extLst>
          </p:cNvPr>
          <p:cNvSpPr>
            <a:spLocks noGrp="1"/>
          </p:cNvSpPr>
          <p:nvPr>
            <p:ph type="sldNum" sz="quarter" idx="10"/>
          </p:nvPr>
        </p:nvSpPr>
        <p:spPr/>
        <p:txBody>
          <a:bodyPr/>
          <a:lstStyle/>
          <a:p>
            <a:fld id="{E6BB3A5F-78DC-4EAE-8F4D-F74258645616}" type="slidenum">
              <a:rPr lang="en-US" smtClean="0"/>
              <a:t>2</a:t>
            </a:fld>
            <a:endParaRPr lang="en-US"/>
          </a:p>
        </p:txBody>
      </p:sp>
    </p:spTree>
    <p:extLst>
      <p:ext uri="{BB962C8B-B14F-4D97-AF65-F5344CB8AC3E}">
        <p14:creationId xmlns:p14="http://schemas.microsoft.com/office/powerpoint/2010/main" val="3631999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datasets, we can look at how time and location play a role in the market conditions and in workers’ decisions. On the left, we have how likely there would be a supply shortage at the competing firm, which may indicate a potential surge pricing there.</a:t>
            </a:r>
          </a:p>
          <a:p>
            <a:endParaRPr lang="en-US" dirty="0"/>
          </a:p>
          <a:p>
            <a:r>
              <a:rPr lang="en-US" dirty="0"/>
              <a:t>On the right, how likely drivers on A are to quit working at each location and time. </a:t>
            </a:r>
          </a:p>
          <a:p>
            <a:endParaRPr lang="en-US" dirty="0"/>
          </a:p>
          <a:p>
            <a:r>
              <a:rPr lang="en-US" dirty="0"/>
              <a:t>Our identification strategy, to explain the right map by the left map, relies on these temporal and spatial variations of the values of working for both platforms.</a:t>
            </a:r>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20</a:t>
            </a:fld>
            <a:endParaRPr lang="en-US"/>
          </a:p>
        </p:txBody>
      </p:sp>
    </p:spTree>
    <p:extLst>
      <p:ext uri="{BB962C8B-B14F-4D97-AF65-F5344CB8AC3E}">
        <p14:creationId xmlns:p14="http://schemas.microsoft.com/office/powerpoint/2010/main" val="224875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I’ll first introduce the key parameters that characterize our ride-hailing drivers.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[5 mins]</a:t>
            </a:r>
          </a:p>
        </p:txBody>
      </p:sp>
      <p:sp>
        <p:nvSpPr>
          <p:cNvPr id="4" name="Slide Number Placeholder 3"/>
          <p:cNvSpPr>
            <a:spLocks noGrp="1"/>
          </p:cNvSpPr>
          <p:nvPr>
            <p:ph type="sldNum" sz="quarter" idx="10"/>
          </p:nvPr>
        </p:nvSpPr>
        <p:spPr/>
        <p:txBody>
          <a:bodyPr/>
          <a:lstStyle/>
          <a:p>
            <a:fld id="{E6BB3A5F-78DC-4EAE-8F4D-F74258645616}" type="slidenum">
              <a:rPr lang="en-US" smtClean="0"/>
              <a:t>21</a:t>
            </a:fld>
            <a:endParaRPr lang="en-US"/>
          </a:p>
        </p:txBody>
      </p:sp>
    </p:spTree>
    <p:extLst>
      <p:ext uri="{BB962C8B-B14F-4D97-AF65-F5344CB8AC3E}">
        <p14:creationId xmlns:p14="http://schemas.microsoft.com/office/powerpoint/2010/main" val="2596017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C42C0-C947-5EB6-8DE9-701AD946C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EB449-1443-763D-9863-5F7AC4964B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508F3-1A20-8D1C-58BE-3D30B5C589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6B32D8C7-391C-3D51-6834-298BC7D999A8}"/>
              </a:ext>
            </a:extLst>
          </p:cNvPr>
          <p:cNvSpPr>
            <a:spLocks noGrp="1"/>
          </p:cNvSpPr>
          <p:nvPr>
            <p:ph type="sldNum" sz="quarter" idx="10"/>
          </p:nvPr>
        </p:nvSpPr>
        <p:spPr/>
        <p:txBody>
          <a:bodyPr/>
          <a:lstStyle/>
          <a:p>
            <a:fld id="{E6BB3A5F-78DC-4EAE-8F4D-F74258645616}" type="slidenum">
              <a:rPr lang="en-US" smtClean="0"/>
              <a:t>22</a:t>
            </a:fld>
            <a:endParaRPr lang="en-US"/>
          </a:p>
        </p:txBody>
      </p:sp>
    </p:spTree>
    <p:extLst>
      <p:ext uri="{BB962C8B-B14F-4D97-AF65-F5344CB8AC3E}">
        <p14:creationId xmlns:p14="http://schemas.microsoft.com/office/powerpoint/2010/main" val="3959550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CFF5-D051-9F70-5078-887D3708C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BFF47-E7E3-959E-C0F0-BD0FBF1EA1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04CD07-3C42-B131-0924-0C67DE4AD6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C556CC5B-4753-D2F0-6EDD-9BCDAE75B91D}"/>
              </a:ext>
            </a:extLst>
          </p:cNvPr>
          <p:cNvSpPr>
            <a:spLocks noGrp="1"/>
          </p:cNvSpPr>
          <p:nvPr>
            <p:ph type="sldNum" sz="quarter" idx="10"/>
          </p:nvPr>
        </p:nvSpPr>
        <p:spPr/>
        <p:txBody>
          <a:bodyPr/>
          <a:lstStyle/>
          <a:p>
            <a:fld id="{E6BB3A5F-78DC-4EAE-8F4D-F74258645616}" type="slidenum">
              <a:rPr lang="en-US" smtClean="0"/>
              <a:t>23</a:t>
            </a:fld>
            <a:endParaRPr lang="en-US"/>
          </a:p>
        </p:txBody>
      </p:sp>
    </p:spTree>
    <p:extLst>
      <p:ext uri="{BB962C8B-B14F-4D97-AF65-F5344CB8AC3E}">
        <p14:creationId xmlns:p14="http://schemas.microsoft.com/office/powerpoint/2010/main" val="217930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414E0-84B8-3EE7-5834-2F024B9A5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A05BB-B12A-A13F-FE39-4591A21F6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813D1-E308-5456-A3F2-3AF3F01209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CE7B5A17-EE74-FFBA-2598-05DD6762FEA5}"/>
              </a:ext>
            </a:extLst>
          </p:cNvPr>
          <p:cNvSpPr>
            <a:spLocks noGrp="1"/>
          </p:cNvSpPr>
          <p:nvPr>
            <p:ph type="sldNum" sz="quarter" idx="10"/>
          </p:nvPr>
        </p:nvSpPr>
        <p:spPr/>
        <p:txBody>
          <a:bodyPr/>
          <a:lstStyle/>
          <a:p>
            <a:fld id="{E6BB3A5F-78DC-4EAE-8F4D-F74258645616}" type="slidenum">
              <a:rPr lang="en-US" smtClean="0"/>
              <a:t>24</a:t>
            </a:fld>
            <a:endParaRPr lang="en-US"/>
          </a:p>
        </p:txBody>
      </p:sp>
    </p:spTree>
    <p:extLst>
      <p:ext uri="{BB962C8B-B14F-4D97-AF65-F5344CB8AC3E}">
        <p14:creationId xmlns:p14="http://schemas.microsoft.com/office/powerpoint/2010/main" val="969118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622CD-4824-3E17-EE65-4B653F0E2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78882-83AB-1B7F-4D41-10306F1B8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B3769-F0B1-9394-4ACE-977E410FAF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37DD7156-A118-C9E5-28F4-2D0228DDEFB4}"/>
              </a:ext>
            </a:extLst>
          </p:cNvPr>
          <p:cNvSpPr>
            <a:spLocks noGrp="1"/>
          </p:cNvSpPr>
          <p:nvPr>
            <p:ph type="sldNum" sz="quarter" idx="10"/>
          </p:nvPr>
        </p:nvSpPr>
        <p:spPr/>
        <p:txBody>
          <a:bodyPr/>
          <a:lstStyle/>
          <a:p>
            <a:fld id="{E6BB3A5F-78DC-4EAE-8F4D-F74258645616}" type="slidenum">
              <a:rPr lang="en-US" smtClean="0"/>
              <a:t>25</a:t>
            </a:fld>
            <a:endParaRPr lang="en-US"/>
          </a:p>
        </p:txBody>
      </p:sp>
    </p:spTree>
    <p:extLst>
      <p:ext uri="{BB962C8B-B14F-4D97-AF65-F5344CB8AC3E}">
        <p14:creationId xmlns:p14="http://schemas.microsoft.com/office/powerpoint/2010/main" val="1495901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8C05D-0A71-F603-8022-627CCC70A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4AB7F-5317-4945-50B9-6D056C9E4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25DC9-7D5D-CCF4-A2CB-3C62D297C5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9DC11334-2D98-2BB5-23FC-DD000A39129B}"/>
              </a:ext>
            </a:extLst>
          </p:cNvPr>
          <p:cNvSpPr>
            <a:spLocks noGrp="1"/>
          </p:cNvSpPr>
          <p:nvPr>
            <p:ph type="sldNum" sz="quarter" idx="10"/>
          </p:nvPr>
        </p:nvSpPr>
        <p:spPr/>
        <p:txBody>
          <a:bodyPr/>
          <a:lstStyle/>
          <a:p>
            <a:fld id="{E6BB3A5F-78DC-4EAE-8F4D-F74258645616}" type="slidenum">
              <a:rPr lang="en-US" smtClean="0"/>
              <a:t>26</a:t>
            </a:fld>
            <a:endParaRPr lang="en-US"/>
          </a:p>
        </p:txBody>
      </p:sp>
    </p:spTree>
    <p:extLst>
      <p:ext uri="{BB962C8B-B14F-4D97-AF65-F5344CB8AC3E}">
        <p14:creationId xmlns:p14="http://schemas.microsoft.com/office/powerpoint/2010/main" val="584335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27</a:t>
            </a:fld>
            <a:endParaRPr lang="en-US"/>
          </a:p>
        </p:txBody>
      </p:sp>
    </p:spTree>
    <p:extLst>
      <p:ext uri="{BB962C8B-B14F-4D97-AF65-F5344CB8AC3E}">
        <p14:creationId xmlns:p14="http://schemas.microsoft.com/office/powerpoint/2010/main" val="276256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0D1A8-2F96-B90E-6E79-13A8A7885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A08B5-8A5F-F3AC-FB31-8FDF732598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E3CB6-A419-276F-5AAC-69134BDB3D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6902BE6D-2F40-7495-FD7E-48C191B04505}"/>
              </a:ext>
            </a:extLst>
          </p:cNvPr>
          <p:cNvSpPr>
            <a:spLocks noGrp="1"/>
          </p:cNvSpPr>
          <p:nvPr>
            <p:ph type="sldNum" sz="quarter" idx="10"/>
          </p:nvPr>
        </p:nvSpPr>
        <p:spPr/>
        <p:txBody>
          <a:bodyPr/>
          <a:lstStyle/>
          <a:p>
            <a:fld id="{E6BB3A5F-78DC-4EAE-8F4D-F74258645616}" type="slidenum">
              <a:rPr lang="en-US" smtClean="0"/>
              <a:t>28</a:t>
            </a:fld>
            <a:endParaRPr lang="en-US"/>
          </a:p>
        </p:txBody>
      </p:sp>
    </p:spTree>
    <p:extLst>
      <p:ext uri="{BB962C8B-B14F-4D97-AF65-F5344CB8AC3E}">
        <p14:creationId xmlns:p14="http://schemas.microsoft.com/office/powerpoint/2010/main" val="2612446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5753-5421-10A0-E4F1-39C6E24FA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740B8-B8B2-67BC-17F1-BFEE705A8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10FCE-733E-CDD0-BB41-83DFA6483A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953F8598-7C1D-2A8E-B72E-AA235A2BFC91}"/>
              </a:ext>
            </a:extLst>
          </p:cNvPr>
          <p:cNvSpPr>
            <a:spLocks noGrp="1"/>
          </p:cNvSpPr>
          <p:nvPr>
            <p:ph type="sldNum" sz="quarter" idx="10"/>
          </p:nvPr>
        </p:nvSpPr>
        <p:spPr/>
        <p:txBody>
          <a:bodyPr/>
          <a:lstStyle/>
          <a:p>
            <a:fld id="{E6BB3A5F-78DC-4EAE-8F4D-F74258645616}" type="slidenum">
              <a:rPr lang="en-US" smtClean="0"/>
              <a:t>29</a:t>
            </a:fld>
            <a:endParaRPr lang="en-US"/>
          </a:p>
        </p:txBody>
      </p:sp>
    </p:spTree>
    <p:extLst>
      <p:ext uri="{BB962C8B-B14F-4D97-AF65-F5344CB8AC3E}">
        <p14:creationId xmlns:p14="http://schemas.microsoft.com/office/powerpoint/2010/main" val="71458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r>
              <a:rPr lang="en-US" dirty="0"/>
              <a:t>You may have seen your ride-hailing driver having all the other apps up there to see the best opportunity and switching in real time. The behavior is usually called “multihoming”. [CLICK]</a:t>
            </a:r>
          </a:p>
          <a:p>
            <a:pPr fontAlgn="auto"/>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getting more intense in cities like New York, where in 2018, the City Council voted to stop issuing new licenses for ride-hailing drivers for a year, and extended for another year. This means that gig companies will have to fight over the limited pool of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growing number of platforms access the same pool of workers to complete their gigs, the question of how workers choose between competing platforms has grown in salience.  However, cross-platform multihoming behavior has been difficult to empirically trace and analyze.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fontAlgn="auto"/>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BB3A5F-78DC-4EAE-8F4D-F74258645616}" type="slidenum">
              <a:rPr lang="en-US" smtClean="0"/>
              <a:t>3</a:t>
            </a:fld>
            <a:endParaRPr lang="en-US"/>
          </a:p>
        </p:txBody>
      </p:sp>
    </p:spTree>
    <p:extLst>
      <p:ext uri="{BB962C8B-B14F-4D97-AF65-F5344CB8AC3E}">
        <p14:creationId xmlns:p14="http://schemas.microsoft.com/office/powerpoint/2010/main" val="220312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BCCDD-C6AA-12AE-FCEC-0947E9320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1A595-F3BE-DDC3-969C-54942003F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109F8-31A7-1E62-10D1-473BFE783D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A440181E-3884-CF70-6169-D4B6287FDED3}"/>
              </a:ext>
            </a:extLst>
          </p:cNvPr>
          <p:cNvSpPr>
            <a:spLocks noGrp="1"/>
          </p:cNvSpPr>
          <p:nvPr>
            <p:ph type="sldNum" sz="quarter" idx="10"/>
          </p:nvPr>
        </p:nvSpPr>
        <p:spPr/>
        <p:txBody>
          <a:bodyPr/>
          <a:lstStyle/>
          <a:p>
            <a:fld id="{E6BB3A5F-78DC-4EAE-8F4D-F74258645616}" type="slidenum">
              <a:rPr lang="en-US" smtClean="0"/>
              <a:t>30</a:t>
            </a:fld>
            <a:endParaRPr lang="en-US"/>
          </a:p>
        </p:txBody>
      </p:sp>
    </p:spTree>
    <p:extLst>
      <p:ext uri="{BB962C8B-B14F-4D97-AF65-F5344CB8AC3E}">
        <p14:creationId xmlns:p14="http://schemas.microsoft.com/office/powerpoint/2010/main" val="2024273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CC0EC-5DDC-A4EB-AC26-5594A2273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2E5BC-C9AD-752A-2FCB-B2997041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D4A4F-91B1-0209-F1CB-1BE15B4B1B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6BA6BD1F-D4DC-08BB-C508-DDCB85E42171}"/>
              </a:ext>
            </a:extLst>
          </p:cNvPr>
          <p:cNvSpPr>
            <a:spLocks noGrp="1"/>
          </p:cNvSpPr>
          <p:nvPr>
            <p:ph type="sldNum" sz="quarter" idx="10"/>
          </p:nvPr>
        </p:nvSpPr>
        <p:spPr/>
        <p:txBody>
          <a:bodyPr/>
          <a:lstStyle/>
          <a:p>
            <a:fld id="{E6BB3A5F-78DC-4EAE-8F4D-F74258645616}" type="slidenum">
              <a:rPr lang="en-US" smtClean="0"/>
              <a:t>31</a:t>
            </a:fld>
            <a:endParaRPr lang="en-US"/>
          </a:p>
        </p:txBody>
      </p:sp>
    </p:spTree>
    <p:extLst>
      <p:ext uri="{BB962C8B-B14F-4D97-AF65-F5344CB8AC3E}">
        <p14:creationId xmlns:p14="http://schemas.microsoft.com/office/powerpoint/2010/main" val="1954724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assume that every driver has the same discount factor beta. So, they are all the same on how forward-looking they are</a:t>
            </a:r>
          </a:p>
          <a:p>
            <a:endParaRPr lang="en-US" dirty="0"/>
          </a:p>
          <a:p>
            <a:r>
              <a:rPr lang="en-US" dirty="0"/>
              <a:t>We model the heterogeneity of these drivers by their individual cost of working for a unit time interval. [CLICK]</a:t>
            </a:r>
          </a:p>
          <a:p>
            <a:endParaRPr lang="en-US" dirty="0"/>
          </a:p>
          <a:p>
            <a:r>
              <a:rPr lang="en-US" dirty="0"/>
              <a:t>So all drivers have their own costs, and these costs are drawn from a truncated normal with parameters mu and sigma^2.</a:t>
            </a:r>
          </a:p>
          <a:p>
            <a:endParaRPr lang="en-US" dirty="0"/>
          </a:p>
          <a:p>
            <a:r>
              <a:rPr lang="en-US" dirty="0"/>
              <a:t>Essentially, we’re going to estimate these 3 parameters: beta, mu, and sigma.</a:t>
            </a:r>
          </a:p>
        </p:txBody>
      </p:sp>
      <p:sp>
        <p:nvSpPr>
          <p:cNvPr id="4" name="Slide Number Placeholder 3"/>
          <p:cNvSpPr>
            <a:spLocks noGrp="1"/>
          </p:cNvSpPr>
          <p:nvPr>
            <p:ph type="sldNum" sz="quarter" idx="10"/>
          </p:nvPr>
        </p:nvSpPr>
        <p:spPr/>
        <p:txBody>
          <a:bodyPr/>
          <a:lstStyle/>
          <a:p>
            <a:fld id="{E6BB3A5F-78DC-4EAE-8F4D-F74258645616}" type="slidenum">
              <a:rPr lang="en-US" smtClean="0"/>
              <a:t>32</a:t>
            </a:fld>
            <a:endParaRPr lang="en-US"/>
          </a:p>
        </p:txBody>
      </p:sp>
    </p:spTree>
    <p:extLst>
      <p:ext uri="{BB962C8B-B14F-4D97-AF65-F5344CB8AC3E}">
        <p14:creationId xmlns:p14="http://schemas.microsoft.com/office/powerpoint/2010/main" val="4056286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in the value of working for B, they’d incur the cost </a:t>
            </a:r>
            <a:r>
              <a:rPr lang="en-US" dirty="0" err="1"/>
              <a:t>C_i</a:t>
            </a: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33</a:t>
            </a:fld>
            <a:endParaRPr lang="en-US"/>
          </a:p>
        </p:txBody>
      </p:sp>
    </p:spTree>
    <p:extLst>
      <p:ext uri="{BB962C8B-B14F-4D97-AF65-F5344CB8AC3E}">
        <p14:creationId xmlns:p14="http://schemas.microsoft.com/office/powerpoint/2010/main" val="2123861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ride-hailing, your location is pretty much determined by whether you got a passenger. So if you get one, then you know where you will be at next and also when you will be free to make a decision again.</a:t>
            </a:r>
          </a:p>
        </p:txBody>
      </p:sp>
      <p:sp>
        <p:nvSpPr>
          <p:cNvPr id="4" name="Slide Number Placeholder 3"/>
          <p:cNvSpPr>
            <a:spLocks noGrp="1"/>
          </p:cNvSpPr>
          <p:nvPr>
            <p:ph type="sldNum" sz="quarter" idx="10"/>
          </p:nvPr>
        </p:nvSpPr>
        <p:spPr/>
        <p:txBody>
          <a:bodyPr/>
          <a:lstStyle/>
          <a:p>
            <a:fld id="{E6BB3A5F-78DC-4EAE-8F4D-F74258645616}" type="slidenum">
              <a:rPr lang="en-US" smtClean="0"/>
              <a:t>34</a:t>
            </a:fld>
            <a:endParaRPr lang="en-US"/>
          </a:p>
        </p:txBody>
      </p:sp>
    </p:spTree>
    <p:extLst>
      <p:ext uri="{BB962C8B-B14F-4D97-AF65-F5344CB8AC3E}">
        <p14:creationId xmlns:p14="http://schemas.microsoft.com/office/powerpoint/2010/main" val="1835756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component of the value is the expected value if you get matched with a customer. </a:t>
            </a:r>
          </a:p>
          <a:p>
            <a:endParaRPr lang="en-US" dirty="0"/>
          </a:p>
          <a:p>
            <a:r>
              <a:rPr lang="en-US" dirty="0"/>
              <a:t>This will depend on how likely you’ll get a customer, the transition matrix, the average fares and duration of the trip.</a:t>
            </a:r>
          </a:p>
        </p:txBody>
      </p:sp>
      <p:sp>
        <p:nvSpPr>
          <p:cNvPr id="4" name="Slide Number Placeholder 3"/>
          <p:cNvSpPr>
            <a:spLocks noGrp="1"/>
          </p:cNvSpPr>
          <p:nvPr>
            <p:ph type="sldNum" sz="quarter" idx="10"/>
          </p:nvPr>
        </p:nvSpPr>
        <p:spPr/>
        <p:txBody>
          <a:bodyPr/>
          <a:lstStyle/>
          <a:p>
            <a:fld id="{E6BB3A5F-78DC-4EAE-8F4D-F74258645616}" type="slidenum">
              <a:rPr lang="en-US" smtClean="0"/>
              <a:t>35</a:t>
            </a:fld>
            <a:endParaRPr lang="en-US"/>
          </a:p>
        </p:txBody>
      </p:sp>
    </p:spTree>
    <p:extLst>
      <p:ext uri="{BB962C8B-B14F-4D97-AF65-F5344CB8AC3E}">
        <p14:creationId xmlns:p14="http://schemas.microsoft.com/office/powerpoint/2010/main" val="2207585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get a match, then you’ll still be at the same location in the next period.</a:t>
            </a:r>
          </a:p>
        </p:txBody>
      </p:sp>
      <p:sp>
        <p:nvSpPr>
          <p:cNvPr id="4" name="Slide Number Placeholder 3"/>
          <p:cNvSpPr>
            <a:spLocks noGrp="1"/>
          </p:cNvSpPr>
          <p:nvPr>
            <p:ph type="sldNum" sz="quarter" idx="10"/>
          </p:nvPr>
        </p:nvSpPr>
        <p:spPr/>
        <p:txBody>
          <a:bodyPr/>
          <a:lstStyle/>
          <a:p>
            <a:fld id="{E6BB3A5F-78DC-4EAE-8F4D-F74258645616}" type="slidenum">
              <a:rPr lang="en-US" smtClean="0"/>
              <a:t>36</a:t>
            </a:fld>
            <a:endParaRPr lang="en-US"/>
          </a:p>
        </p:txBody>
      </p:sp>
    </p:spTree>
    <p:extLst>
      <p:ext uri="{BB962C8B-B14F-4D97-AF65-F5344CB8AC3E}">
        <p14:creationId xmlns:p14="http://schemas.microsoft.com/office/powerpoint/2010/main" val="1558700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reflected in the second component here.</a:t>
            </a:r>
          </a:p>
        </p:txBody>
      </p:sp>
      <p:sp>
        <p:nvSpPr>
          <p:cNvPr id="4" name="Slide Number Placeholder 3"/>
          <p:cNvSpPr>
            <a:spLocks noGrp="1"/>
          </p:cNvSpPr>
          <p:nvPr>
            <p:ph type="sldNum" sz="quarter" idx="10"/>
          </p:nvPr>
        </p:nvSpPr>
        <p:spPr/>
        <p:txBody>
          <a:bodyPr/>
          <a:lstStyle/>
          <a:p>
            <a:fld id="{E6BB3A5F-78DC-4EAE-8F4D-F74258645616}" type="slidenum">
              <a:rPr lang="en-US" smtClean="0"/>
              <a:t>37</a:t>
            </a:fld>
            <a:endParaRPr lang="en-US"/>
          </a:p>
        </p:txBody>
      </p:sp>
    </p:spTree>
    <p:extLst>
      <p:ext uri="{BB962C8B-B14F-4D97-AF65-F5344CB8AC3E}">
        <p14:creationId xmlns:p14="http://schemas.microsoft.com/office/powerpoint/2010/main" val="544584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break down each day into different time blocks and within each block we solve an infinite-horizon dynamic programming until convergence and then we get the expected value of working for B at each location during each time block.</a:t>
            </a:r>
          </a:p>
        </p:txBody>
      </p:sp>
      <p:sp>
        <p:nvSpPr>
          <p:cNvPr id="4" name="Slide Number Placeholder 3"/>
          <p:cNvSpPr>
            <a:spLocks noGrp="1"/>
          </p:cNvSpPr>
          <p:nvPr>
            <p:ph type="sldNum" sz="quarter" idx="10"/>
          </p:nvPr>
        </p:nvSpPr>
        <p:spPr/>
        <p:txBody>
          <a:bodyPr/>
          <a:lstStyle/>
          <a:p>
            <a:fld id="{E6BB3A5F-78DC-4EAE-8F4D-F74258645616}" type="slidenum">
              <a:rPr lang="en-US" smtClean="0"/>
              <a:t>38</a:t>
            </a:fld>
            <a:endParaRPr lang="en-US"/>
          </a:p>
        </p:txBody>
      </p:sp>
    </p:spTree>
    <p:extLst>
      <p:ext uri="{BB962C8B-B14F-4D97-AF65-F5344CB8AC3E}">
        <p14:creationId xmlns:p14="http://schemas.microsoft.com/office/powerpoint/2010/main" val="3037419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focal firm, it’s very similar.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Except that the workers always get paid an hourly wage as long as they’re still online. They also have 3 options now. To stay, to switch to B, or to quit and go home.</a:t>
            </a:r>
          </a:p>
        </p:txBody>
      </p:sp>
      <p:sp>
        <p:nvSpPr>
          <p:cNvPr id="4" name="Slide Number Placeholder 3"/>
          <p:cNvSpPr>
            <a:spLocks noGrp="1"/>
          </p:cNvSpPr>
          <p:nvPr>
            <p:ph type="sldNum" sz="quarter" idx="10"/>
          </p:nvPr>
        </p:nvSpPr>
        <p:spPr/>
        <p:txBody>
          <a:bodyPr/>
          <a:lstStyle/>
          <a:p>
            <a:fld id="{E6BB3A5F-78DC-4EAE-8F4D-F74258645616}" type="slidenum">
              <a:rPr lang="en-US" smtClean="0"/>
              <a:t>39</a:t>
            </a:fld>
            <a:endParaRPr lang="en-US"/>
          </a:p>
        </p:txBody>
      </p:sp>
    </p:spTree>
    <p:extLst>
      <p:ext uri="{BB962C8B-B14F-4D97-AF65-F5344CB8AC3E}">
        <p14:creationId xmlns:p14="http://schemas.microsoft.com/office/powerpoint/2010/main" val="3060674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26FD-4802-9DC9-1007-21F16699BA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99956-8E04-0B4F-1E7C-2DD1037863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54768-C28A-4FF4-E7DE-E4AEC00A7B53}"/>
              </a:ext>
            </a:extLst>
          </p:cNvPr>
          <p:cNvSpPr>
            <a:spLocks noGrp="1"/>
          </p:cNvSpPr>
          <p:nvPr>
            <p:ph type="body" idx="1"/>
          </p:nvPr>
        </p:nvSpPr>
        <p:spPr/>
        <p:txBody>
          <a:bodyPr/>
          <a:lstStyle/>
          <a:p>
            <a:pPr fontAlgn="auto"/>
            <a:r>
              <a:rPr lang="en-US" dirty="0"/>
              <a:t>You may have seen your ride-hailing driver having all the other apps up there to see the best opportunity and switching in real time. The behavior is usually called “multihoming”. [CLICK]</a:t>
            </a:r>
          </a:p>
          <a:p>
            <a:pPr fontAlgn="auto"/>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getting more intense in cities like New York, where in 2018, the City Council voted to stop issuing new licenses for ride-hailing drivers for a year, and extended for another year. This means that gig companies will have to fight over the limited pool of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growing number of platforms access the same pool of workers to complete their gigs, the question of how workers choose between competing platforms has grown in salience.  However, cross-platform multihoming behavior has been difficult to empirically trace and analyze.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fontAlgn="auto"/>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07F8DEA-6A8C-1A09-AFA0-DE572D6C530B}"/>
              </a:ext>
            </a:extLst>
          </p:cNvPr>
          <p:cNvSpPr>
            <a:spLocks noGrp="1"/>
          </p:cNvSpPr>
          <p:nvPr>
            <p:ph type="sldNum" sz="quarter" idx="10"/>
          </p:nvPr>
        </p:nvSpPr>
        <p:spPr/>
        <p:txBody>
          <a:bodyPr/>
          <a:lstStyle/>
          <a:p>
            <a:fld id="{E6BB3A5F-78DC-4EAE-8F4D-F74258645616}" type="slidenum">
              <a:rPr lang="en-US" smtClean="0"/>
              <a:t>4</a:t>
            </a:fld>
            <a:endParaRPr lang="en-US"/>
          </a:p>
        </p:txBody>
      </p:sp>
    </p:spTree>
    <p:extLst>
      <p:ext uri="{BB962C8B-B14F-4D97-AF65-F5344CB8AC3E}">
        <p14:creationId xmlns:p14="http://schemas.microsoft.com/office/powerpoint/2010/main" val="1682387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compare the values of the three options. Here we also allow them to choice-specific multivariate extreme value distributed errors.</a:t>
            </a:r>
          </a:p>
          <a:p>
            <a:endParaRPr lang="en-US" dirty="0"/>
          </a:p>
          <a:p>
            <a:r>
              <a:rPr lang="en-US" dirty="0"/>
              <a:t>The value of going home is normalized to zero, The value of switching is what solved from the competing firm model. </a:t>
            </a:r>
          </a:p>
          <a:p>
            <a:endParaRPr lang="en-US" dirty="0"/>
          </a:p>
          <a:p>
            <a:r>
              <a:rPr lang="en-US" dirty="0"/>
              <a:t>We now have to compute the value of working for A.</a:t>
            </a:r>
          </a:p>
        </p:txBody>
      </p:sp>
      <p:sp>
        <p:nvSpPr>
          <p:cNvPr id="4" name="Slide Number Placeholder 3"/>
          <p:cNvSpPr>
            <a:spLocks noGrp="1"/>
          </p:cNvSpPr>
          <p:nvPr>
            <p:ph type="sldNum" sz="quarter" idx="10"/>
          </p:nvPr>
        </p:nvSpPr>
        <p:spPr/>
        <p:txBody>
          <a:bodyPr/>
          <a:lstStyle/>
          <a:p>
            <a:fld id="{E6BB3A5F-78DC-4EAE-8F4D-F74258645616}" type="slidenum">
              <a:rPr lang="en-US" smtClean="0"/>
              <a:t>40</a:t>
            </a:fld>
            <a:endParaRPr lang="en-US"/>
          </a:p>
        </p:txBody>
      </p:sp>
    </p:spTree>
    <p:extLst>
      <p:ext uri="{BB962C8B-B14F-4D97-AF65-F5344CB8AC3E}">
        <p14:creationId xmlns:p14="http://schemas.microsoft.com/office/powerpoint/2010/main" val="3104208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of working for A is very similar to what we had before.</a:t>
            </a:r>
          </a:p>
        </p:txBody>
      </p:sp>
      <p:sp>
        <p:nvSpPr>
          <p:cNvPr id="4" name="Slide Number Placeholder 3"/>
          <p:cNvSpPr>
            <a:spLocks noGrp="1"/>
          </p:cNvSpPr>
          <p:nvPr>
            <p:ph type="sldNum" sz="quarter" idx="10"/>
          </p:nvPr>
        </p:nvSpPr>
        <p:spPr/>
        <p:txBody>
          <a:bodyPr/>
          <a:lstStyle/>
          <a:p>
            <a:fld id="{E6BB3A5F-78DC-4EAE-8F4D-F74258645616}" type="slidenum">
              <a:rPr lang="en-US" smtClean="0"/>
              <a:t>41</a:t>
            </a:fld>
            <a:endParaRPr lang="en-US"/>
          </a:p>
        </p:txBody>
      </p:sp>
    </p:spTree>
    <p:extLst>
      <p:ext uri="{BB962C8B-B14F-4D97-AF65-F5344CB8AC3E}">
        <p14:creationId xmlns:p14="http://schemas.microsoft.com/office/powerpoint/2010/main" val="2260668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42</a:t>
            </a:fld>
            <a:endParaRPr lang="en-US"/>
          </a:p>
        </p:txBody>
      </p:sp>
    </p:spTree>
    <p:extLst>
      <p:ext uri="{BB962C8B-B14F-4D97-AF65-F5344CB8AC3E}">
        <p14:creationId xmlns:p14="http://schemas.microsoft.com/office/powerpoint/2010/main" val="3460584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model, given the parameters, we can solve this finite horizon DP by doing backward induction, since we know all drivers leave by midnight, and we already computed the values of working for ”B”.</a:t>
            </a:r>
          </a:p>
        </p:txBody>
      </p:sp>
      <p:sp>
        <p:nvSpPr>
          <p:cNvPr id="4" name="Slide Number Placeholder 3"/>
          <p:cNvSpPr>
            <a:spLocks noGrp="1"/>
          </p:cNvSpPr>
          <p:nvPr>
            <p:ph type="sldNum" sz="quarter" idx="10"/>
          </p:nvPr>
        </p:nvSpPr>
        <p:spPr/>
        <p:txBody>
          <a:bodyPr/>
          <a:lstStyle/>
          <a:p>
            <a:fld id="{E6BB3A5F-78DC-4EAE-8F4D-F74258645616}" type="slidenum">
              <a:rPr lang="en-US" smtClean="0"/>
              <a:t>43</a:t>
            </a:fld>
            <a:endParaRPr lang="en-US"/>
          </a:p>
        </p:txBody>
      </p:sp>
    </p:spTree>
    <p:extLst>
      <p:ext uri="{BB962C8B-B14F-4D97-AF65-F5344CB8AC3E}">
        <p14:creationId xmlns:p14="http://schemas.microsoft.com/office/powerpoint/2010/main" val="546921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structural models are usually estimated using maximum likelihood. However, likelihood functions arising from economic models like ours are sometimes too complex to evaluate or may not exist in closed form. Here we will use simulation and ML to help.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[9 minutes here] &lt;- AIM FOR 8 minutes</a:t>
            </a: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44</a:t>
            </a:fld>
            <a:endParaRPr lang="en-US"/>
          </a:p>
        </p:txBody>
      </p:sp>
    </p:spTree>
    <p:extLst>
      <p:ext uri="{BB962C8B-B14F-4D97-AF65-F5344CB8AC3E}">
        <p14:creationId xmlns:p14="http://schemas.microsoft.com/office/powerpoint/2010/main" val="2513056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looking at what fraction of drivers who have been working for the focal firm quitting at different time and location each day. [CLICK]</a:t>
            </a:r>
          </a:p>
          <a:p>
            <a:endParaRPr lang="en-US" dirty="0"/>
          </a:p>
          <a:p>
            <a:r>
              <a:rPr lang="en-US" dirty="0"/>
              <a:t>H refers to the hours, from 7am to 11pm, [CLICK] and L refers to location which is one of the 20 regions in NYC. [CLICK]</a:t>
            </a:r>
          </a:p>
          <a:p>
            <a:endParaRPr lang="en-US" dirty="0"/>
          </a:p>
          <a:p>
            <a:r>
              <a:rPr lang="en-US" dirty="0"/>
              <a:t>Now from the actual data, we can generate a heatmap like this for each day, where each cell represents the true fraction of drivers quitting at particular time and location.</a:t>
            </a:r>
          </a:p>
        </p:txBody>
      </p:sp>
      <p:sp>
        <p:nvSpPr>
          <p:cNvPr id="4" name="Slide Number Placeholder 3"/>
          <p:cNvSpPr>
            <a:spLocks noGrp="1"/>
          </p:cNvSpPr>
          <p:nvPr>
            <p:ph type="sldNum" sz="quarter" idx="10"/>
          </p:nvPr>
        </p:nvSpPr>
        <p:spPr/>
        <p:txBody>
          <a:bodyPr/>
          <a:lstStyle/>
          <a:p>
            <a:fld id="{E6BB3A5F-78DC-4EAE-8F4D-F74258645616}" type="slidenum">
              <a:rPr lang="en-US" smtClean="0"/>
              <a:t>45</a:t>
            </a:fld>
            <a:endParaRPr lang="en-US"/>
          </a:p>
        </p:txBody>
      </p:sp>
    </p:spTree>
    <p:extLst>
      <p:ext uri="{BB962C8B-B14F-4D97-AF65-F5344CB8AC3E}">
        <p14:creationId xmlns:p14="http://schemas.microsoft.com/office/powerpoint/2010/main" val="3514504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eventual goal is that we want to find parameters that minimize the distance function between the data and the simulation.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common estimation methods still suffer from the curse of dimensionality in models with rich heterogeneity and the convergence is not guaranteed or can be extremely slow.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we will resort to a better way to learn from data: machine learning. </a:t>
            </a:r>
          </a:p>
        </p:txBody>
      </p:sp>
      <p:sp>
        <p:nvSpPr>
          <p:cNvPr id="4" name="Slide Number Placeholder 3"/>
          <p:cNvSpPr>
            <a:spLocks noGrp="1"/>
          </p:cNvSpPr>
          <p:nvPr>
            <p:ph type="sldNum" sz="quarter" idx="10"/>
          </p:nvPr>
        </p:nvSpPr>
        <p:spPr/>
        <p:txBody>
          <a:bodyPr/>
          <a:lstStyle/>
          <a:p>
            <a:fld id="{E6BB3A5F-78DC-4EAE-8F4D-F74258645616}" type="slidenum">
              <a:rPr lang="en-US" smtClean="0"/>
              <a:t>46</a:t>
            </a:fld>
            <a:endParaRPr lang="en-US"/>
          </a:p>
        </p:txBody>
      </p:sp>
    </p:spTree>
    <p:extLst>
      <p:ext uri="{BB962C8B-B14F-4D97-AF65-F5344CB8AC3E}">
        <p14:creationId xmlns:p14="http://schemas.microsoft.com/office/powerpoint/2010/main" val="427356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us solve computational challenges, we did a lot a lot of pre-</a:t>
            </a:r>
            <a:r>
              <a:rPr lang="en-US" sz="1200" kern="1200" dirty="0" err="1">
                <a:solidFill>
                  <a:schemeClr val="tx1"/>
                </a:solidFill>
                <a:effectLst/>
                <a:latin typeface="+mn-lt"/>
                <a:ea typeface="+mn-ea"/>
                <a:cs typeface="+mn-cs"/>
              </a:rPr>
              <a:t>computationfor</a:t>
            </a:r>
            <a:r>
              <a:rPr lang="en-US" sz="1200" kern="1200" dirty="0">
                <a:solidFill>
                  <a:schemeClr val="tx1"/>
                </a:solidFill>
                <a:effectLst/>
                <a:latin typeface="+mn-lt"/>
                <a:ea typeface="+mn-ea"/>
                <a:cs typeface="+mn-cs"/>
              </a:rPr>
              <a:t>  a grid of  BETA and COSTS values.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each pair, we simulate each driver’s decision 100 times for each day. For one driver, we can generate the distribution of when and where he’s quitting across 100 runs.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 then do the same for the rest of the days, and also for the rest of the drivers in the data.</a:t>
            </a: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47</a:t>
            </a:fld>
            <a:endParaRPr lang="en-US"/>
          </a:p>
        </p:txBody>
      </p:sp>
    </p:spTree>
    <p:extLst>
      <p:ext uri="{BB962C8B-B14F-4D97-AF65-F5344CB8AC3E}">
        <p14:creationId xmlns:p14="http://schemas.microsoft.com/office/powerpoint/2010/main" val="68448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69771-5136-1B9E-975B-1CD18A1C0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94B3F-6FB6-ECE6-434F-91A36DE50D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5FAA83-2FA1-2A99-E4D3-4BFED64D8EAE}"/>
              </a:ext>
            </a:extLst>
          </p:cNvPr>
          <p:cNvSpPr>
            <a:spLocks noGrp="1"/>
          </p:cNvSpPr>
          <p:nvPr>
            <p:ph type="body" idx="1"/>
          </p:nvPr>
        </p:nvSpPr>
        <p:spPr/>
        <p:txBody>
          <a:bodyPr/>
          <a:lstStyle/>
          <a:p>
            <a:r>
              <a:rPr lang="en-US" dirty="0"/>
              <a:t>In the actual simulation, given a set of parameters theta, we first draw each driver’s cost from a truncated normal with mean mu and variance sigma^2.</a:t>
            </a:r>
          </a:p>
          <a:p>
            <a:endParaRPr lang="en-US" dirty="0"/>
          </a:p>
          <a:p>
            <a:r>
              <a:rPr lang="en-US" dirty="0"/>
              <a:t>For the driver </a:t>
            </a:r>
            <a:r>
              <a:rPr lang="en-US" dirty="0" err="1"/>
              <a:t>i</a:t>
            </a:r>
            <a:r>
              <a:rPr lang="en-US" dirty="0"/>
              <a:t> with cost </a:t>
            </a:r>
            <a:r>
              <a:rPr lang="en-US" dirty="0" err="1"/>
              <a:t>c_i</a:t>
            </a:r>
            <a:r>
              <a:rPr lang="en-US" dirty="0"/>
              <a:t>, we revisit our pre-computed distributions. We can find the four nearest points to the pair (beta and </a:t>
            </a:r>
            <a:r>
              <a:rPr lang="en-US" dirty="0" err="1"/>
              <a:t>C_i</a:t>
            </a:r>
            <a:r>
              <a:rPr lang="en-US" dirty="0"/>
              <a:t>)</a:t>
            </a:r>
          </a:p>
          <a:p>
            <a:endParaRPr lang="en-US" dirty="0"/>
          </a:p>
          <a:p>
            <a:r>
              <a:rPr lang="en-US" dirty="0"/>
              <a:t>The new distribution of quitting decision given beta and </a:t>
            </a:r>
            <a:r>
              <a:rPr lang="en-US" dirty="0" err="1"/>
              <a:t>C_i</a:t>
            </a:r>
            <a:r>
              <a:rPr lang="en-US" dirty="0"/>
              <a:t> would be a linear interpolation of the four distributions associated with those four points, based on those distances.</a:t>
            </a:r>
          </a:p>
        </p:txBody>
      </p:sp>
      <p:sp>
        <p:nvSpPr>
          <p:cNvPr id="4" name="Slide Number Placeholder 3">
            <a:extLst>
              <a:ext uri="{FF2B5EF4-FFF2-40B4-BE49-F238E27FC236}">
                <a16:creationId xmlns:a16="http://schemas.microsoft.com/office/drawing/2014/main" id="{EBA6C30A-35E4-31B8-067C-2D4BA65182DE}"/>
              </a:ext>
            </a:extLst>
          </p:cNvPr>
          <p:cNvSpPr>
            <a:spLocks noGrp="1"/>
          </p:cNvSpPr>
          <p:nvPr>
            <p:ph type="sldNum" sz="quarter" idx="10"/>
          </p:nvPr>
        </p:nvSpPr>
        <p:spPr/>
        <p:txBody>
          <a:bodyPr/>
          <a:lstStyle/>
          <a:p>
            <a:fld id="{E6BB3A5F-78DC-4EAE-8F4D-F74258645616}" type="slidenum">
              <a:rPr lang="en-US" smtClean="0"/>
              <a:t>48</a:t>
            </a:fld>
            <a:endParaRPr lang="en-US"/>
          </a:p>
        </p:txBody>
      </p:sp>
    </p:spTree>
    <p:extLst>
      <p:ext uri="{BB962C8B-B14F-4D97-AF65-F5344CB8AC3E}">
        <p14:creationId xmlns:p14="http://schemas.microsoft.com/office/powerpoint/2010/main" val="1810027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D36CB-1632-B48C-7052-21BF46F52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C5E0-8A9D-319A-3761-98C641F36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3B07E-F2D9-023F-69D6-2ADE77E59F60}"/>
              </a:ext>
            </a:extLst>
          </p:cNvPr>
          <p:cNvSpPr>
            <a:spLocks noGrp="1"/>
          </p:cNvSpPr>
          <p:nvPr>
            <p:ph type="body" idx="1"/>
          </p:nvPr>
        </p:nvSpPr>
        <p:spPr/>
        <p:txBody>
          <a:bodyPr/>
          <a:lstStyle/>
          <a:p>
            <a:r>
              <a:rPr lang="en-US" dirty="0"/>
              <a:t>In the actual simulation, given a set of parameters theta, we first draw each driver’s cost from a truncated normal with mean mu and variance sigma^2.</a:t>
            </a:r>
          </a:p>
          <a:p>
            <a:endParaRPr lang="en-US" dirty="0"/>
          </a:p>
          <a:p>
            <a:r>
              <a:rPr lang="en-US" dirty="0"/>
              <a:t>For the driver </a:t>
            </a:r>
            <a:r>
              <a:rPr lang="en-US" dirty="0" err="1"/>
              <a:t>i</a:t>
            </a:r>
            <a:r>
              <a:rPr lang="en-US" dirty="0"/>
              <a:t> with cost </a:t>
            </a:r>
            <a:r>
              <a:rPr lang="en-US" dirty="0" err="1"/>
              <a:t>c_i</a:t>
            </a:r>
            <a:r>
              <a:rPr lang="en-US" dirty="0"/>
              <a:t>, we revisit our pre-computed distributions. We can find the four nearest points to the pair (beta and </a:t>
            </a:r>
            <a:r>
              <a:rPr lang="en-US" dirty="0" err="1"/>
              <a:t>C_i</a:t>
            </a:r>
            <a:r>
              <a:rPr lang="en-US" dirty="0"/>
              <a:t>)</a:t>
            </a:r>
          </a:p>
          <a:p>
            <a:endParaRPr lang="en-US" dirty="0"/>
          </a:p>
          <a:p>
            <a:r>
              <a:rPr lang="en-US" dirty="0"/>
              <a:t>The new distribution of quitting decision given beta and </a:t>
            </a:r>
            <a:r>
              <a:rPr lang="en-US" dirty="0" err="1"/>
              <a:t>C_i</a:t>
            </a:r>
            <a:r>
              <a:rPr lang="en-US" dirty="0"/>
              <a:t> would be a linear interpolation of the four distributions associated with those four points, based on those distances.</a:t>
            </a:r>
          </a:p>
        </p:txBody>
      </p:sp>
      <p:sp>
        <p:nvSpPr>
          <p:cNvPr id="4" name="Slide Number Placeholder 3">
            <a:extLst>
              <a:ext uri="{FF2B5EF4-FFF2-40B4-BE49-F238E27FC236}">
                <a16:creationId xmlns:a16="http://schemas.microsoft.com/office/drawing/2014/main" id="{86839210-40AC-7E52-F00B-81368C98C681}"/>
              </a:ext>
            </a:extLst>
          </p:cNvPr>
          <p:cNvSpPr>
            <a:spLocks noGrp="1"/>
          </p:cNvSpPr>
          <p:nvPr>
            <p:ph type="sldNum" sz="quarter" idx="10"/>
          </p:nvPr>
        </p:nvSpPr>
        <p:spPr/>
        <p:txBody>
          <a:bodyPr/>
          <a:lstStyle/>
          <a:p>
            <a:fld id="{E6BB3A5F-78DC-4EAE-8F4D-F74258645616}" type="slidenum">
              <a:rPr lang="en-US" smtClean="0"/>
              <a:t>49</a:t>
            </a:fld>
            <a:endParaRPr lang="en-US"/>
          </a:p>
        </p:txBody>
      </p:sp>
    </p:spTree>
    <p:extLst>
      <p:ext uri="{BB962C8B-B14F-4D97-AF65-F5344CB8AC3E}">
        <p14:creationId xmlns:p14="http://schemas.microsoft.com/office/powerpoint/2010/main" val="3447342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answer this question, The first step is to better understand how gig workers actually make decisions.</a:t>
            </a:r>
          </a:p>
        </p:txBody>
      </p:sp>
      <p:sp>
        <p:nvSpPr>
          <p:cNvPr id="4" name="Slide Number Placeholder 3"/>
          <p:cNvSpPr>
            <a:spLocks noGrp="1"/>
          </p:cNvSpPr>
          <p:nvPr>
            <p:ph type="sldNum" sz="quarter" idx="10"/>
          </p:nvPr>
        </p:nvSpPr>
        <p:spPr/>
        <p:txBody>
          <a:bodyPr/>
          <a:lstStyle/>
          <a:p>
            <a:fld id="{E6BB3A5F-78DC-4EAE-8F4D-F74258645616}" type="slidenum">
              <a:rPr lang="en-US" smtClean="0"/>
              <a:t>5</a:t>
            </a:fld>
            <a:endParaRPr lang="en-US"/>
          </a:p>
        </p:txBody>
      </p:sp>
    </p:spTree>
    <p:extLst>
      <p:ext uri="{BB962C8B-B14F-4D97-AF65-F5344CB8AC3E}">
        <p14:creationId xmlns:p14="http://schemas.microsoft.com/office/powerpoint/2010/main" val="6780122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algorithm we will use is called a generative adversarial network or GAN. Its framework is a minimax game between two players over classification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purpose of GAN is to generate artificial data like images that look real. Our goal here is to obtain estimates of structural model that can generate data that look real, as if it was produced by real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generator is an algorithm to simulate synthetic data; its objective is to find a data-generating algorithm that confuses the discriminator. The discriminator is a classification algorithm that distinguishes observed data from simulated data; it takes a data point as input and classifies if it comes from observed data or simulated data; its objective is to maximize the accuracy of its classification.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50</a:t>
            </a:fld>
            <a:endParaRPr lang="en-US"/>
          </a:p>
        </p:txBody>
      </p:sp>
    </p:spTree>
    <p:extLst>
      <p:ext uri="{BB962C8B-B14F-4D97-AF65-F5344CB8AC3E}">
        <p14:creationId xmlns:p14="http://schemas.microsoft.com/office/powerpoint/2010/main" val="32105148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real faces are like our actual data. [CLICK]</a:t>
            </a:r>
          </a:p>
          <a:p>
            <a:r>
              <a:rPr lang="en-US" dirty="0"/>
              <a:t>And generated faces are like our simulation output. [CLICK]</a:t>
            </a:r>
          </a:p>
          <a:p>
            <a:endParaRPr lang="en-US" dirty="0"/>
          </a:p>
          <a:p>
            <a:r>
              <a:rPr lang="en-US" dirty="0"/>
              <a:t>Here we adopt an approach called Adversarial Estimation recently proposed by </a:t>
            </a:r>
            <a:r>
              <a:rPr lang="en-US" dirty="0" err="1"/>
              <a:t>Kaji</a:t>
            </a:r>
            <a:r>
              <a:rPr lang="en-US" dirty="0"/>
              <a:t> et 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player is a discriminator “D” that looks the data and determines whether the data is real or simulated. Like the original GAN, We choose NN that gives us the probability that X is drawn from the real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other player is a generator “G” that produces simulated data and is trained to confuse the discriminator. </a:t>
            </a:r>
          </a:p>
          <a:p>
            <a:r>
              <a:rPr lang="en-US" dirty="0"/>
              <a:t>We use our </a:t>
            </a:r>
            <a:r>
              <a:rPr lang="en-US" sz="1200" kern="1200" dirty="0">
                <a:solidFill>
                  <a:schemeClr val="tx1"/>
                </a:solidFill>
                <a:effectLst/>
                <a:latin typeface="+mn-lt"/>
                <a:ea typeface="+mn-ea"/>
                <a:cs typeface="+mn-cs"/>
              </a:rPr>
              <a:t>structural model that we want to estimate as G.</a:t>
            </a:r>
          </a:p>
          <a:p>
            <a:endParaRPr lang="en-US" sz="1200" kern="1200" dirty="0">
              <a:solidFill>
                <a:schemeClr val="tx1"/>
              </a:solidFill>
              <a:effectLst/>
              <a:latin typeface="+mn-lt"/>
              <a:ea typeface="+mn-ea"/>
              <a:cs typeface="+mn-cs"/>
            </a:endParaRPr>
          </a:p>
          <a:p>
            <a:r>
              <a:rPr lang="en-US" dirty="0"/>
              <a:t>How do we define this estimator.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r>
              <a:rPr lang="en-US" dirty="0"/>
              <a:t>It is the solution to the min-max problem.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have the inner maximization problem for the accuracy measure. When we show a particular data X it gives us D(x) = P(X drawn from real). So it </a:t>
            </a:r>
            <a:r>
              <a:rPr lang="en-US" sz="1200" kern="1200" dirty="0">
                <a:solidFill>
                  <a:schemeClr val="tx1"/>
                </a:solidFill>
                <a:effectLst/>
                <a:latin typeface="+mn-lt"/>
                <a:ea typeface="+mn-ea"/>
                <a:cs typeface="+mn-cs"/>
              </a:rPr>
              <a:t>is the maximum-likelihood estimator of the discriminator model. </a:t>
            </a:r>
          </a:p>
          <a:p>
            <a:endParaRPr lang="en-US" dirty="0"/>
          </a:p>
          <a:p>
            <a:r>
              <a:rPr lang="en-US" dirty="0"/>
              <a:t>Then for that level of accuracy, </a:t>
            </a:r>
            <a:r>
              <a:rPr lang="en-US" sz="1200" kern="1200" dirty="0">
                <a:solidFill>
                  <a:schemeClr val="tx1"/>
                </a:solidFill>
                <a:effectLst/>
                <a:latin typeface="+mn-lt"/>
                <a:ea typeface="+mn-ea"/>
                <a:cs typeface="+mn-cs"/>
              </a:rPr>
              <a:t>the outer minimization problem looks for the parameter values for which real and simulated data are indistinguishable.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Kaji et al 2020 provides theoretical guarantees and characterizes the statistical properties of a GAN-based estimator. In particular, the estimator has the same asymptotic distribution to the optimally weighted simulated method of moments.</a:t>
            </a:r>
          </a:p>
          <a:p>
            <a:endParaRPr lang="en-US" dirty="0"/>
          </a:p>
          <a:p>
            <a:r>
              <a:rPr lang="en-US" dirty="0"/>
              <a:t>The loss/objective function is minimized when simulated and real data are indistinguishable. To avoid overfitting, do out-of-sample accuracy.</a:t>
            </a:r>
          </a:p>
          <a:p>
            <a:endParaRPr lang="en-US" dirty="0"/>
          </a:p>
          <a:p>
            <a:r>
              <a:rPr lang="en-US" dirty="0"/>
              <a:t>If I want to find the best discriminator for real vs simulated, then I can go and use MLE to do this.</a:t>
            </a:r>
          </a:p>
          <a:p>
            <a:endParaRPr lang="en-US" dirty="0"/>
          </a:p>
          <a:p>
            <a:r>
              <a:rPr lang="en-US" dirty="0"/>
              <a:t>Interpretation: we use REAL and SIMULATED data to fit a discriminator that predicts the provenance of the data.</a:t>
            </a:r>
          </a:p>
          <a:p>
            <a:r>
              <a:rPr lang="en-US" dirty="0"/>
              <a:t>Think of this as minimum distance estimator, with the distance of the real  vs simulated data Induced by the choice of the discriminator.</a:t>
            </a:r>
          </a:p>
          <a:p>
            <a:r>
              <a:rPr lang="en-US" dirty="0"/>
              <a:t>Data-driven way to choose distance!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51</a:t>
            </a:fld>
            <a:endParaRPr lang="en-US"/>
          </a:p>
        </p:txBody>
      </p:sp>
    </p:spTree>
    <p:extLst>
      <p:ext uri="{BB962C8B-B14F-4D97-AF65-F5344CB8AC3E}">
        <p14:creationId xmlns:p14="http://schemas.microsoft.com/office/powerpoint/2010/main" val="3321864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the solution to the min-max problem.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have the inner maximization problem for the accuracy measure. When we show a particular data X it gives us D(x) = P(X drawn from real). So it </a:t>
            </a:r>
            <a:r>
              <a:rPr lang="en-US" sz="1200" kern="1200" dirty="0">
                <a:solidFill>
                  <a:schemeClr val="tx1"/>
                </a:solidFill>
                <a:effectLst/>
                <a:latin typeface="+mn-lt"/>
                <a:ea typeface="+mn-ea"/>
                <a:cs typeface="+mn-cs"/>
              </a:rPr>
              <a:t>is the maximum-likelihood estimator of the discriminator model. </a:t>
            </a:r>
          </a:p>
          <a:p>
            <a:endParaRPr lang="en-US" dirty="0"/>
          </a:p>
          <a:p>
            <a:r>
              <a:rPr lang="en-US" dirty="0"/>
              <a:t>Then for that level of accuracy, </a:t>
            </a:r>
            <a:r>
              <a:rPr lang="en-US" sz="1200" kern="1200" dirty="0">
                <a:solidFill>
                  <a:schemeClr val="tx1"/>
                </a:solidFill>
                <a:effectLst/>
                <a:latin typeface="+mn-lt"/>
                <a:ea typeface="+mn-ea"/>
                <a:cs typeface="+mn-cs"/>
              </a:rPr>
              <a:t>the outer minimization problem looks for the parameter values for which real and simulated data are indistinguishable.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Kaji</a:t>
            </a:r>
            <a:r>
              <a:rPr lang="en-US" sz="1200" kern="1200" dirty="0">
                <a:solidFill>
                  <a:schemeClr val="tx1"/>
                </a:solidFill>
                <a:effectLst/>
                <a:latin typeface="+mn-lt"/>
                <a:ea typeface="+mn-ea"/>
                <a:cs typeface="+mn-cs"/>
              </a:rPr>
              <a:t> et al 2020 provides theoretical guarantees and characterizes the statistical properties of a GAN-based estimator. In particular, the estimator has the same asymptotic distribution to the optimally weighted simulated method of moments.</a:t>
            </a:r>
          </a:p>
          <a:p>
            <a:endParaRPr lang="en-US" dirty="0"/>
          </a:p>
          <a:p>
            <a:r>
              <a:rPr lang="en-US" dirty="0"/>
              <a:t>The loss/objective function is minimized when simulated and real data are indistinguishable. To avoid overfitting, do out-of-sample accuracy.</a:t>
            </a:r>
          </a:p>
          <a:p>
            <a:endParaRPr lang="en-US" dirty="0"/>
          </a:p>
          <a:p>
            <a:r>
              <a:rPr lang="en-US" dirty="0"/>
              <a:t>If I want to find the best discriminator for real vs simulated, then I can go and use MLE to do this.</a:t>
            </a:r>
          </a:p>
          <a:p>
            <a:endParaRPr lang="en-US" dirty="0"/>
          </a:p>
          <a:p>
            <a:r>
              <a:rPr lang="en-US" dirty="0"/>
              <a:t>Interpretation: we use REAL and SIMULATED data to fit a discriminator that predicts the provenance of the data.</a:t>
            </a:r>
          </a:p>
          <a:p>
            <a:r>
              <a:rPr lang="en-US" dirty="0"/>
              <a:t>Think of this as minimum distance estimator, with the distance of the real  vs simulated data Induced by the choice of the discriminator.</a:t>
            </a:r>
          </a:p>
          <a:p>
            <a:r>
              <a:rPr lang="en-US" dirty="0"/>
              <a:t>Data-driven way to choose distance!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52</a:t>
            </a:fld>
            <a:endParaRPr lang="en-US"/>
          </a:p>
        </p:txBody>
      </p:sp>
    </p:spTree>
    <p:extLst>
      <p:ext uri="{BB962C8B-B14F-4D97-AF65-F5344CB8AC3E}">
        <p14:creationId xmlns:p14="http://schemas.microsoft.com/office/powerpoint/2010/main" val="6114354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this, we start with random initial set of theta. With this theta, we tap into our simulation machine to obtain the simulated data. Adding the actual data to the mix, we can then solve the inner maximization to obtain our discriminator.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a NN with 3 hidden layers. </a:t>
            </a: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NN is known to perform really well in terms of classification accuracy and it can also turn large data into into lower dimensional problem, which is pretty attractive when we have a structural model with substantial heterogeneity.  (large dimensional Xi)</a:t>
            </a:r>
          </a:p>
          <a:p>
            <a:endParaRPr lang="en-US" dirty="0"/>
          </a:p>
          <a:p>
            <a:r>
              <a:rPr lang="en-US" dirty="0"/>
              <a:t>Given this discriminator, we can compute numerical gradients of loss with respect to our parameter. These gradients give us where we should evaluate next. We repeat this process until convergence.</a:t>
            </a:r>
          </a:p>
          <a:p>
            <a:endParaRPr lang="en-US" dirty="0"/>
          </a:p>
          <a:p>
            <a:r>
              <a:rPr lang="en-US" dirty="0"/>
              <a:t>[13 minutes = need to rush!]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53</a:t>
            </a:fld>
            <a:endParaRPr lang="en-US"/>
          </a:p>
        </p:txBody>
      </p:sp>
    </p:spTree>
    <p:extLst>
      <p:ext uri="{BB962C8B-B14F-4D97-AF65-F5344CB8AC3E}">
        <p14:creationId xmlns:p14="http://schemas.microsoft.com/office/powerpoint/2010/main" val="17824919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our result. The final set of theta includes the discount factor beta which we estimated to be 0.92.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estimates, we can then compute the average cost for each individual driver [CLICK] conditional on their decisions we observed. So here is the distribution of the cost.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2 pretty distinct groups, so I’ll call them as Low-Cost vs High-cost. The mixes of vehicle types are similar, but they differ in the locations they start working for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Via mostly in Manhattan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paid to go there using Uber (another platform) -&gt; Downtown/Midtown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Queens – Brooklyn start from 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UWS/LWS coming in from Jersey</a:t>
            </a:r>
          </a:p>
          <a:p>
            <a:r>
              <a:rPr lang="en-US" dirty="0"/>
              <a:t>UES, Harlem, LES always popular</a:t>
            </a:r>
          </a:p>
        </p:txBody>
      </p:sp>
      <p:sp>
        <p:nvSpPr>
          <p:cNvPr id="4" name="Slide Number Placeholder 3"/>
          <p:cNvSpPr>
            <a:spLocks noGrp="1"/>
          </p:cNvSpPr>
          <p:nvPr>
            <p:ph type="sldNum" sz="quarter" idx="10"/>
          </p:nvPr>
        </p:nvSpPr>
        <p:spPr/>
        <p:txBody>
          <a:bodyPr/>
          <a:lstStyle/>
          <a:p>
            <a:fld id="{E6BB3A5F-78DC-4EAE-8F4D-F74258645616}" type="slidenum">
              <a:rPr lang="en-US" smtClean="0"/>
              <a:t>54</a:t>
            </a:fld>
            <a:endParaRPr lang="en-US"/>
          </a:p>
        </p:txBody>
      </p:sp>
    </p:spTree>
    <p:extLst>
      <p:ext uri="{BB962C8B-B14F-4D97-AF65-F5344CB8AC3E}">
        <p14:creationId xmlns:p14="http://schemas.microsoft.com/office/powerpoint/2010/main" val="7242826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56</a:t>
            </a:fld>
            <a:endParaRPr lang="en-US"/>
          </a:p>
        </p:txBody>
      </p:sp>
    </p:spTree>
    <p:extLst>
      <p:ext uri="{BB962C8B-B14F-4D97-AF65-F5344CB8AC3E}">
        <p14:creationId xmlns:p14="http://schemas.microsoft.com/office/powerpoint/2010/main" val="2671421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C7F60-90D2-E1A2-9532-0347165F4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967F2-518F-F191-D199-94A4C9583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23740-9DCD-A295-2023-484E53AE56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79D038B0-FF2A-9D64-DCAE-BDB2A8CE9A79}"/>
              </a:ext>
            </a:extLst>
          </p:cNvPr>
          <p:cNvSpPr>
            <a:spLocks noGrp="1"/>
          </p:cNvSpPr>
          <p:nvPr>
            <p:ph type="sldNum" sz="quarter" idx="5"/>
          </p:nvPr>
        </p:nvSpPr>
        <p:spPr/>
        <p:txBody>
          <a:bodyPr/>
          <a:lstStyle/>
          <a:p>
            <a:fld id="{E6BB3A5F-78DC-4EAE-8F4D-F74258645616}" type="slidenum">
              <a:rPr lang="en-US" smtClean="0"/>
              <a:t>60</a:t>
            </a:fld>
            <a:endParaRPr lang="en-US"/>
          </a:p>
        </p:txBody>
      </p:sp>
    </p:spTree>
    <p:extLst>
      <p:ext uri="{BB962C8B-B14F-4D97-AF65-F5344CB8AC3E}">
        <p14:creationId xmlns:p14="http://schemas.microsoft.com/office/powerpoint/2010/main" val="2419716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F27B9-9CCF-56ED-9928-C1C81064B3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5E576-46D2-F2ED-97BD-4DE8B4C40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102A3-A11D-0BD9-D81F-B934EB67B4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4409F897-2145-C69A-0D9B-431653A028E1}"/>
              </a:ext>
            </a:extLst>
          </p:cNvPr>
          <p:cNvSpPr>
            <a:spLocks noGrp="1"/>
          </p:cNvSpPr>
          <p:nvPr>
            <p:ph type="sldNum" sz="quarter" idx="5"/>
          </p:nvPr>
        </p:nvSpPr>
        <p:spPr/>
        <p:txBody>
          <a:bodyPr/>
          <a:lstStyle/>
          <a:p>
            <a:fld id="{E6BB3A5F-78DC-4EAE-8F4D-F74258645616}" type="slidenum">
              <a:rPr lang="en-US" smtClean="0"/>
              <a:t>61</a:t>
            </a:fld>
            <a:endParaRPr lang="en-US"/>
          </a:p>
        </p:txBody>
      </p:sp>
    </p:spTree>
    <p:extLst>
      <p:ext uri="{BB962C8B-B14F-4D97-AF65-F5344CB8AC3E}">
        <p14:creationId xmlns:p14="http://schemas.microsoft.com/office/powerpoint/2010/main" val="2908986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16585-6311-3C9D-D938-08716E7A96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9CC66-765E-86DC-7232-09B24A97C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7B707-9264-037A-D580-F9EEE34327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F46FF62E-2BCE-7369-2241-298C74AB60A4}"/>
              </a:ext>
            </a:extLst>
          </p:cNvPr>
          <p:cNvSpPr>
            <a:spLocks noGrp="1"/>
          </p:cNvSpPr>
          <p:nvPr>
            <p:ph type="sldNum" sz="quarter" idx="5"/>
          </p:nvPr>
        </p:nvSpPr>
        <p:spPr/>
        <p:txBody>
          <a:bodyPr/>
          <a:lstStyle/>
          <a:p>
            <a:fld id="{E6BB3A5F-78DC-4EAE-8F4D-F74258645616}" type="slidenum">
              <a:rPr lang="en-US" smtClean="0"/>
              <a:t>62</a:t>
            </a:fld>
            <a:endParaRPr lang="en-US"/>
          </a:p>
        </p:txBody>
      </p:sp>
    </p:spTree>
    <p:extLst>
      <p:ext uri="{BB962C8B-B14F-4D97-AF65-F5344CB8AC3E}">
        <p14:creationId xmlns:p14="http://schemas.microsoft.com/office/powerpoint/2010/main" val="175597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32074-18C3-0256-202A-21EB34EF2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1DACC-2770-3F42-8048-996D391F99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FA71F-003A-FD0C-5E55-94E858033F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F88AF513-06F4-A0E4-2BD8-23751C5D3A09}"/>
              </a:ext>
            </a:extLst>
          </p:cNvPr>
          <p:cNvSpPr>
            <a:spLocks noGrp="1"/>
          </p:cNvSpPr>
          <p:nvPr>
            <p:ph type="sldNum" sz="quarter" idx="5"/>
          </p:nvPr>
        </p:nvSpPr>
        <p:spPr/>
        <p:txBody>
          <a:bodyPr/>
          <a:lstStyle/>
          <a:p>
            <a:fld id="{E6BB3A5F-78DC-4EAE-8F4D-F74258645616}" type="slidenum">
              <a:rPr lang="en-US" smtClean="0"/>
              <a:t>63</a:t>
            </a:fld>
            <a:endParaRPr lang="en-US"/>
          </a:p>
        </p:txBody>
      </p:sp>
    </p:spTree>
    <p:extLst>
      <p:ext uri="{BB962C8B-B14F-4D97-AF65-F5344CB8AC3E}">
        <p14:creationId xmlns:p14="http://schemas.microsoft.com/office/powerpoint/2010/main" val="3773107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study gig workers' multihoming decisions by using machine learning methods to estimate a structural model from a ride-hailing firm's proprietary data combined with publicly reported trips data.</a:t>
            </a:r>
          </a:p>
          <a:p>
            <a:r>
              <a:rPr lang="en-US" dirty="0"/>
              <a:t>After recovering drivers' heterogeneous costs to drive, we perform a number of counterfactual analyses.</a:t>
            </a:r>
          </a:p>
          <a:p>
            <a:endParaRPr lang="en-US" dirty="0"/>
          </a:p>
          <a:p>
            <a:endParaRPr lang="en-US" dirty="0"/>
          </a:p>
          <a:p>
            <a:endParaRPr lang="en-US" dirty="0"/>
          </a:p>
          <a:p>
            <a:endParaRPr lang="en-US" dirty="0"/>
          </a:p>
          <a:p>
            <a:r>
              <a:rPr lang="en-US" dirty="0"/>
              <a:t>In our work, we’re developing a structural model of how gig workers make dynamic decisions when there are multiple work options depending on when and where they are. [CLICK] Modeling these options allows us to study the multihoming behavior among workers. [CLICK]</a:t>
            </a:r>
          </a:p>
          <a:p>
            <a:endParaRPr lang="en-US" dirty="0"/>
          </a:p>
          <a:p>
            <a:r>
              <a:rPr lang="en-US" dirty="0"/>
              <a:t>We’re taking a machine learning-based estimation approach to help us deal with computational challenges. And with the framework we have, [CLICK] we can then evaluate the impact of different policies on the workforce through our counterfactuals.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minutes]</a:t>
            </a:r>
          </a:p>
        </p:txBody>
      </p:sp>
      <p:sp>
        <p:nvSpPr>
          <p:cNvPr id="4" name="Slide Number Placeholder 3"/>
          <p:cNvSpPr>
            <a:spLocks noGrp="1"/>
          </p:cNvSpPr>
          <p:nvPr>
            <p:ph type="sldNum" sz="quarter" idx="10"/>
          </p:nvPr>
        </p:nvSpPr>
        <p:spPr/>
        <p:txBody>
          <a:bodyPr/>
          <a:lstStyle/>
          <a:p>
            <a:fld id="{E6BB3A5F-78DC-4EAE-8F4D-F74258645616}" type="slidenum">
              <a:rPr lang="en-US" smtClean="0"/>
              <a:t>6</a:t>
            </a:fld>
            <a:endParaRPr lang="en-US"/>
          </a:p>
        </p:txBody>
      </p:sp>
    </p:spTree>
    <p:extLst>
      <p:ext uri="{BB962C8B-B14F-4D97-AF65-F5344CB8AC3E}">
        <p14:creationId xmlns:p14="http://schemas.microsoft.com/office/powerpoint/2010/main" val="21831430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p:cNvSpPr>
            <a:spLocks noGrp="1"/>
          </p:cNvSpPr>
          <p:nvPr>
            <p:ph type="sldNum" sz="quarter" idx="5"/>
          </p:nvPr>
        </p:nvSpPr>
        <p:spPr/>
        <p:txBody>
          <a:bodyPr/>
          <a:lstStyle/>
          <a:p>
            <a:fld id="{E6BB3A5F-78DC-4EAE-8F4D-F74258645616}" type="slidenum">
              <a:rPr lang="en-US" smtClean="0"/>
              <a:t>64</a:t>
            </a:fld>
            <a:endParaRPr lang="en-US"/>
          </a:p>
        </p:txBody>
      </p:sp>
    </p:spTree>
    <p:extLst>
      <p:ext uri="{BB962C8B-B14F-4D97-AF65-F5344CB8AC3E}">
        <p14:creationId xmlns:p14="http://schemas.microsoft.com/office/powerpoint/2010/main" val="21532290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policy is to provide incentives for consecutive work like this one example from Uber.</a:t>
            </a:r>
          </a:p>
          <a:p>
            <a:endParaRPr lang="en-US" dirty="0"/>
          </a:p>
          <a:p>
            <a:r>
              <a:rPr lang="en-US" dirty="0"/>
              <a:t>So we consider the first policy [CLICK] which is a bit more extreme where workers need to stay online for one hour to get paid for that hour.</a:t>
            </a:r>
          </a:p>
          <a:p>
            <a:endParaRPr lang="en-US" dirty="0"/>
          </a:p>
          <a:p>
            <a:r>
              <a:rPr lang="en-US" dirty="0"/>
              <a:t>This policy seems to essentially keep people long, unconditionally. Nudge them to only quit at the hour. Less opportunity to quit, especially for those high cost drivers who want to quit.</a:t>
            </a:r>
          </a:p>
          <a:p>
            <a:endParaRPr lang="en-US" dirty="0"/>
          </a:p>
          <a:p>
            <a:r>
              <a:rPr lang="en-US" dirty="0"/>
              <a:t>Another policy is a time delay where workers need to request that they want to leave ahead of time, like 20 minutes. During those times, they might still get one last assignment.</a:t>
            </a:r>
          </a:p>
          <a:p>
            <a:r>
              <a:rPr lang="en-US" dirty="0"/>
              <a:t>This is similar to how Uber assigns trips back to back, or for some other apps drivers have to click multiple buttons until they can finally quit.</a:t>
            </a:r>
          </a:p>
          <a:p>
            <a:endParaRPr lang="en-US" dirty="0"/>
          </a:p>
          <a:p>
            <a:r>
              <a:rPr lang="en-US" dirty="0"/>
              <a:t>This policy should also keep drivers longer than before When it’s busier, more likely to do one more job. </a:t>
            </a:r>
          </a:p>
          <a:p>
            <a:r>
              <a:rPr lang="en-US" dirty="0"/>
              <a:t>So one key difference here is that it its effect seems to be more conditional on the state of the system.</a:t>
            </a:r>
          </a:p>
          <a:p>
            <a:endParaRPr lang="en-US" dirty="0"/>
          </a:p>
          <a:p>
            <a:r>
              <a:rPr lang="en-US" dirty="0"/>
              <a:t>[NXT]</a:t>
            </a:r>
          </a:p>
          <a:p>
            <a:endParaRPr lang="en-US" dirty="0"/>
          </a:p>
          <a:p>
            <a:r>
              <a:rPr lang="en-US" b="1" dirty="0"/>
              <a:t>SHORT-TERM CAPACITY</a:t>
            </a:r>
            <a:endParaRPr lang="en-US" dirty="0"/>
          </a:p>
          <a:p>
            <a:r>
              <a:rPr lang="en-US" dirty="0"/>
              <a:t>Given that multihoming happens in most markets, there is the question of how platforms can best manage its occurrence. Ideally, platforms would like to keep workers active at working to lower the chance of them switching over to their competitors. Here are the Two common levers:</a:t>
            </a:r>
          </a:p>
          <a:p>
            <a:pPr>
              <a:buFont typeface="Arial" panose="020B0604020202020204" pitchFamily="34" charset="0"/>
              <a:buChar char="•"/>
            </a:pPr>
            <a:r>
              <a:rPr lang="en-US" dirty="0">
                <a:effectLst/>
              </a:rPr>
              <a:t>Platforms usually offer bonuses if workers complete a required number of jobs consecutively or staying active for a minimum amount of time. Today I'm showing you a more extreme version where workers need to stay online for one hour to get the bonuses for that hour.</a:t>
            </a:r>
            <a:endParaRPr lang="en-US" dirty="0"/>
          </a:p>
          <a:p>
            <a:pPr>
              <a:buFont typeface="Arial" panose="020B0604020202020204" pitchFamily="34" charset="0"/>
              <a:buChar char="•"/>
            </a:pPr>
            <a:r>
              <a:rPr lang="en-US" dirty="0">
                <a:effectLst/>
              </a:rPr>
              <a:t>This policy seems to essentially keep people long, unconditionally. Nudge them to only quit at the hour. Less opportunity to quit.</a:t>
            </a:r>
            <a:endParaRPr lang="en-US" dirty="0"/>
          </a:p>
          <a:p>
            <a:br>
              <a:rPr lang="en-US" dirty="0"/>
            </a:br>
            <a:r>
              <a:rPr lang="en-US" dirty="0">
                <a:effectLst/>
              </a:rPr>
              <a:t>Another policy is imposing frictions or time delay to slow workers who are considering leaving. Workers need to request that they want to leave ahead of time, like 20 minutes. During those times, they might still get one last assignment.</a:t>
            </a:r>
            <a:endParaRPr lang="en-US" dirty="0"/>
          </a:p>
          <a:p>
            <a:pPr>
              <a:buFont typeface="Arial" panose="020B0604020202020204" pitchFamily="34" charset="0"/>
              <a:buChar char="•"/>
            </a:pPr>
            <a:r>
              <a:rPr lang="en-US" dirty="0">
                <a:effectLst/>
              </a:rPr>
              <a:t>This is similar to how Uber assigns trips back to back, or for some other apps drivers have to click multiple buttons until they can finally quit.</a:t>
            </a:r>
            <a:endParaRPr lang="en-US" dirty="0"/>
          </a:p>
          <a:p>
            <a:pPr>
              <a:buFont typeface="Arial" panose="020B0604020202020204" pitchFamily="34" charset="0"/>
              <a:buChar char="•"/>
            </a:pPr>
            <a:r>
              <a:rPr lang="en-US" dirty="0">
                <a:effectLst/>
              </a:rPr>
              <a:t>This policy should also keep drivers longer than before </a:t>
            </a:r>
            <a:endParaRPr lang="en-US" dirty="0"/>
          </a:p>
          <a:p>
            <a:pPr>
              <a:buFont typeface="Arial" panose="020B0604020202020204" pitchFamily="34" charset="0"/>
              <a:buChar char="•"/>
            </a:pPr>
            <a:r>
              <a:rPr lang="en-US" dirty="0">
                <a:effectLst/>
              </a:rPr>
              <a:t>When it’s busier, more likely to do one more job so they get to leave a bit later than they wish. When it's not busy, then when after a set amount of time they can leave.</a:t>
            </a:r>
            <a:endParaRPr lang="en-US" dirty="0"/>
          </a:p>
          <a:p>
            <a:pPr>
              <a:buFont typeface="Arial" panose="020B0604020202020204" pitchFamily="34" charset="0"/>
              <a:buChar char="•"/>
            </a:pPr>
            <a:r>
              <a:rPr lang="en-US" dirty="0">
                <a:effectLst/>
              </a:rPr>
              <a:t>So one key difference here is that it its effect seems to be more conditional on the state of the system.</a:t>
            </a:r>
            <a:endParaRPr lang="en-US" dirty="0"/>
          </a:p>
          <a:p>
            <a:endParaRPr lang="en-US" dirty="0"/>
          </a:p>
          <a:p>
            <a:endParaRPr lang="en-US" dirty="0"/>
          </a:p>
          <a:p>
            <a:endParaRPr lang="en-US" dirty="0"/>
          </a:p>
          <a:p>
            <a:endParaRPr lang="en-US" dirty="0"/>
          </a:p>
          <a:p>
            <a:endParaRPr lang="en-US" dirty="0"/>
          </a:p>
          <a:p>
            <a:r>
              <a:rPr lang="en-US" dirty="0"/>
              <a:t>Talk about it, pose as a question (no need to do formal table)</a:t>
            </a:r>
          </a:p>
          <a:p>
            <a:r>
              <a:rPr lang="en-US" dirty="0"/>
              <a:t>Set up for next slide.</a:t>
            </a:r>
          </a:p>
          <a:p>
            <a:r>
              <a:rPr lang="en-US" dirty="0"/>
              <a:t>The main difference in some ways -&gt; state dependence (how they handle how busy the system is) </a:t>
            </a:r>
          </a:p>
          <a:p>
            <a:endParaRPr lang="en-US" dirty="0"/>
          </a:p>
          <a:p>
            <a:endParaRPr lang="en-US" dirty="0"/>
          </a:p>
          <a:p>
            <a:r>
              <a:rPr lang="en-US" dirty="0"/>
              <a:t>What would affect HC more?</a:t>
            </a:r>
          </a:p>
          <a:p>
            <a:r>
              <a:rPr lang="en-US" dirty="0"/>
              <a:t>1: Less opportunity to quit (for LU HC who </a:t>
            </a:r>
            <a:r>
              <a:rPr lang="en-US" dirty="0" err="1"/>
              <a:t>wanna</a:t>
            </a:r>
            <a:r>
              <a:rPr lang="en-US" dirty="0"/>
              <a:t> quit), the utilization gap will be smaller</a:t>
            </a:r>
          </a:p>
          <a:p>
            <a:endParaRPr lang="en-US" dirty="0"/>
          </a:p>
          <a:p>
            <a:r>
              <a:rPr lang="en-US" dirty="0"/>
              <a:t>2: more effect of switching for LC, cannot switch immediately</a:t>
            </a:r>
          </a:p>
          <a:p>
            <a:r>
              <a:rPr lang="en-US" dirty="0" err="1"/>
              <a:t>Trciky</a:t>
            </a:r>
            <a:r>
              <a:rPr lang="en-US" dirty="0"/>
              <a:t> when they </a:t>
            </a:r>
            <a:r>
              <a:rPr lang="en-US" dirty="0" err="1"/>
              <a:t>wanna</a:t>
            </a:r>
            <a:r>
              <a:rPr lang="en-US" dirty="0"/>
              <a:t> switch but it’s busy on Via</a:t>
            </a:r>
          </a:p>
          <a:p>
            <a:r>
              <a:rPr lang="en-US" dirty="0"/>
              <a:t>(interesting </a:t>
            </a:r>
            <a:r>
              <a:rPr lang="en-US" dirty="0" err="1"/>
              <a:t>cuz</a:t>
            </a:r>
            <a:r>
              <a:rPr lang="en-US" dirty="0"/>
              <a:t> I think about dislike idleness earlier)</a:t>
            </a:r>
          </a:p>
        </p:txBody>
      </p:sp>
      <p:sp>
        <p:nvSpPr>
          <p:cNvPr id="4" name="Slide Number Placeholder 3"/>
          <p:cNvSpPr>
            <a:spLocks noGrp="1"/>
          </p:cNvSpPr>
          <p:nvPr>
            <p:ph type="sldNum" sz="quarter" idx="10"/>
          </p:nvPr>
        </p:nvSpPr>
        <p:spPr/>
        <p:txBody>
          <a:bodyPr/>
          <a:lstStyle/>
          <a:p>
            <a:fld id="{E6BB3A5F-78DC-4EAE-8F4D-F74258645616}" type="slidenum">
              <a:rPr lang="en-US" smtClean="0"/>
              <a:t>65</a:t>
            </a:fld>
            <a:endParaRPr lang="en-US"/>
          </a:p>
        </p:txBody>
      </p:sp>
    </p:spTree>
    <p:extLst>
      <p:ext uri="{BB962C8B-B14F-4D97-AF65-F5344CB8AC3E}">
        <p14:creationId xmlns:p14="http://schemas.microsoft.com/office/powerpoint/2010/main" val="766946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1A0E3-FDE1-357C-0CFA-9579B2F10F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EB386-D322-EAC7-9632-3A23075EB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154FDB-15BE-2E05-F09A-7FC3859979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we saw that overall utilization drops with these policies though not too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workers earn more on average on the system.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work duration, all 2 policies induce workers to work for a longer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stay longer, on average it makes sense that utilization has to go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look at how likely the worker would switch to the competitor.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baseline, it’s quite high already. [CLICK]</a:t>
            </a: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consecutive bonus policy helps reduce the switching probability as expected. When you want to switch, when it’s a great time on other platform, if you can only switch once every hour, you’re less likely to switch. Especially for high cost drivers, you don’t want to forgo the pay.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for the delay policy that we thought could also keep drivers longer by assigning an extra trip. It actually increases the switching probability.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when you want to quit, you need to wait 20 minutes. If it is during busy hours, you might get another trip that takes longer than 20 minutes so you end up leaving even later than expected. This could nudge people to switch before things get busy again.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low demand period, it also keeps drivers in the low demand region for a longer time. So it might be better for drivers to switch out early rather being stuck for 20 more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results suggest potential polices that the platforms can employ at different demand period.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During peak hours when you want workers to stay with you longer, offering consecutive work bonus is pretty effective. In a way it creates a goal for the workers and people love following goals. [CLICK]</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could nudge them to quit sooner.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stuck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r>
              <a:rPr lang="en-US" dirty="0"/>
              <a:t>We found that during peak hours when you want workers to stay with you longer, offering </a:t>
            </a:r>
            <a:r>
              <a:rPr lang="en-US" dirty="0" err="1"/>
              <a:t>consective</a:t>
            </a:r>
            <a:r>
              <a:rPr lang="en-US" dirty="0"/>
              <a:t> work bonus is pretty effective. In a way it creates a goal for the workers and people love following goals.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click</a:t>
            </a: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actually nudges them to quit earlier. This can be because people view idling as even worse if they have to stick around a bit longer.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Delay keeps people when it’s busier, so it’s high than bonus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Trade off/ b/w utilization.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When we artificially make people stay, automatically keeping people more even it’s not busy.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Wheter</a:t>
            </a:r>
            <a:r>
              <a:rPr lang="en-US" dirty="0"/>
              <a:t> </a:t>
            </a:r>
            <a:r>
              <a:rPr lang="en-US" dirty="0" err="1"/>
              <a:t>ti</a:t>
            </a:r>
            <a:r>
              <a:rPr lang="en-US" dirty="0"/>
              <a:t> quit VS busy or not.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does delay increase?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Reverse one intuition from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we can better explain that “DELAY INCREASES SWITCHING” it would be nice! State dependence -&gt; build that into presentation.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(FUTURE: do the plot conditional on demand)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469357A-FD0E-82BA-62F7-8A5FA68D8C31}"/>
              </a:ext>
            </a:extLst>
          </p:cNvPr>
          <p:cNvSpPr>
            <a:spLocks noGrp="1"/>
          </p:cNvSpPr>
          <p:nvPr>
            <p:ph type="sldNum" sz="quarter" idx="10"/>
          </p:nvPr>
        </p:nvSpPr>
        <p:spPr/>
        <p:txBody>
          <a:bodyPr/>
          <a:lstStyle/>
          <a:p>
            <a:fld id="{E6BB3A5F-78DC-4EAE-8F4D-F74258645616}" type="slidenum">
              <a:rPr lang="en-US" smtClean="0"/>
              <a:t>66</a:t>
            </a:fld>
            <a:endParaRPr lang="en-US"/>
          </a:p>
        </p:txBody>
      </p:sp>
    </p:spTree>
    <p:extLst>
      <p:ext uri="{BB962C8B-B14F-4D97-AF65-F5344CB8AC3E}">
        <p14:creationId xmlns:p14="http://schemas.microsoft.com/office/powerpoint/2010/main" val="24199785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FCCB6-8FD6-46F5-E704-4B53C9B89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9DA5B-6BF1-1EB0-A4BB-E58A824BBB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2C2354-43E4-3081-5039-D7FD02FA35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we saw that overall utilization drops with these policies though not too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workers earn more on average on the system.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work duration, all 2 policies induce workers to work for a longer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stay longer, on average it makes sense that utilization has to go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look at how likely the worker would switch to the competitor.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baseline, it’s quite high already. [CLICK]</a:t>
            </a: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consecutive bonus policy helps reduce the switching probability as expected. When you want to switch, when it’s a great time on other platform, if you can only switch once every hour, you’re less likely to switch. Especially for high cost drivers, you don’t want to forgo the pay.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for the delay policy that we thought could also keep drivers longer by assigning an extra trip. It actually increases the switching probability.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when you want to quit, you need to wait 20 minutes. If it is during busy hours, you might get another trip that takes longer than 20 minutes so you end up leaving even later than expected. This could nudge people to switch before things get busy again.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low demand period, it also keeps drivers in the low demand region for a longer time. So it might be better for drivers to switch out early rather being stuck for 20 more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results suggest potential polices that the platforms can employ at different demand period.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During peak hours when you want workers to stay with you longer, offering consecutive work bonus is pretty effective. In a way it creates a goal for the workers and people love following goals. [CLICK]</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could nudge them to quit sooner.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stuck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r>
              <a:rPr lang="en-US" dirty="0"/>
              <a:t>We found that during peak hours when you want workers to stay with you longer, offering </a:t>
            </a:r>
            <a:r>
              <a:rPr lang="en-US" dirty="0" err="1"/>
              <a:t>consective</a:t>
            </a:r>
            <a:r>
              <a:rPr lang="en-US" dirty="0"/>
              <a:t> work bonus is pretty effective. In a way it creates a goal for the workers and people love following goals.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click</a:t>
            </a: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actually nudges them to quit earlier. This can be because people view idling as even worse if they have to stick around a bit longer.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Delay keeps people when it’s busier, so it’s high than bonus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Trade off/ b/w utilization.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When we artificially make people stay, automatically keeping people more even it’s not busy.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Wheter</a:t>
            </a:r>
            <a:r>
              <a:rPr lang="en-US" dirty="0"/>
              <a:t> </a:t>
            </a:r>
            <a:r>
              <a:rPr lang="en-US" dirty="0" err="1"/>
              <a:t>ti</a:t>
            </a:r>
            <a:r>
              <a:rPr lang="en-US" dirty="0"/>
              <a:t> quit VS busy or not.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does delay increase?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Reverse one intuition from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we can better explain that “DELAY INCREASES SWITCHING” it would be nice! State dependence -&gt; build that into presentation.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(FUTURE: do the plot conditional on demand)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0D1B5E35-359E-AECD-B56C-B72BC6CEC0F5}"/>
              </a:ext>
            </a:extLst>
          </p:cNvPr>
          <p:cNvSpPr>
            <a:spLocks noGrp="1"/>
          </p:cNvSpPr>
          <p:nvPr>
            <p:ph type="sldNum" sz="quarter" idx="10"/>
          </p:nvPr>
        </p:nvSpPr>
        <p:spPr/>
        <p:txBody>
          <a:bodyPr/>
          <a:lstStyle/>
          <a:p>
            <a:fld id="{E6BB3A5F-78DC-4EAE-8F4D-F74258645616}" type="slidenum">
              <a:rPr lang="en-US" smtClean="0"/>
              <a:t>67</a:t>
            </a:fld>
            <a:endParaRPr lang="en-US"/>
          </a:p>
        </p:txBody>
      </p:sp>
    </p:spTree>
    <p:extLst>
      <p:ext uri="{BB962C8B-B14F-4D97-AF65-F5344CB8AC3E}">
        <p14:creationId xmlns:p14="http://schemas.microsoft.com/office/powerpoint/2010/main" val="2136444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we saw that overall utilization drops with these policies though not too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workers earn more on average on the system.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work duration, all 2 policies induce workers to work for a longer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stay longer, on average it makes sense that utilization has to go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look at how likely the worker would switch to the competitor.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baseline, it’s quite high already. [CLICK]</a:t>
            </a: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consecutive bonus policy helps reduce the switching probability as expected. When you want to switch, when it’s a great time on other platform, if you can only switch once every hour, you’re less likely to switch. Especially for high cost drivers, you don’t want to forgo the pay.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for the delay policy that we thought could also keep drivers longer by assigning an extra trip. It actually increases the switching probability.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when you want to quit, you need to wait 20 minutes. If it is during busy hours, you might get another trip that takes longer than 20 minutes so you end up leaving even later than expected. This could nudge people to switch before things get busy again.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low demand period, it also keeps drivers in the low demand region for a longer time. So it might be better for drivers to switch out early rather being stuck for 20 more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results suggest potential polices that the platforms can employ at different demand period.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During peak hours when you want workers to stay with you longer, offering consecutive work bonus is pretty effective. In a way it creates a goal for the workers and people love following goals. [CLICK]</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could nudge them to quit sooner.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stuck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r>
              <a:rPr lang="en-US" dirty="0"/>
              <a:t>We found that during peak hours when you want workers to stay with you longer, offering </a:t>
            </a:r>
            <a:r>
              <a:rPr lang="en-US" dirty="0" err="1"/>
              <a:t>consective</a:t>
            </a:r>
            <a:r>
              <a:rPr lang="en-US" dirty="0"/>
              <a:t> work bonus is pretty effective. In a way it creates a goal for the workers and people love following goals.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click</a:t>
            </a: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actually nudges them to quit earlier. This can be because people view idling as even worse if they have to stick around a bit longer.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Delay keeps people when it’s busier, so it’s high than bonus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Trade off/ b/w utilization.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When we artificially make people stay, automatically keeping people more even it’s not busy.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Wheter</a:t>
            </a:r>
            <a:r>
              <a:rPr lang="en-US" dirty="0"/>
              <a:t> </a:t>
            </a:r>
            <a:r>
              <a:rPr lang="en-US" dirty="0" err="1"/>
              <a:t>ti</a:t>
            </a:r>
            <a:r>
              <a:rPr lang="en-US" dirty="0"/>
              <a:t> quit VS busy or not.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does delay increase?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Reverse one intuition from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we can better explain that “DELAY INCREASES SWITCHING” it would be nice! State dependence -&gt; build that into presentation.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(FUTURE: do the plot conditional on demand)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68</a:t>
            </a:fld>
            <a:endParaRPr lang="en-US"/>
          </a:p>
        </p:txBody>
      </p:sp>
    </p:spTree>
    <p:extLst>
      <p:ext uri="{BB962C8B-B14F-4D97-AF65-F5344CB8AC3E}">
        <p14:creationId xmlns:p14="http://schemas.microsoft.com/office/powerpoint/2010/main" val="30184301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it’s $11.90/hour after expenses (NYC minimum wage was $13)</a:t>
            </a:r>
            <a:endParaRPr lang="en-US" sz="1200" dirty="0"/>
          </a:p>
          <a:p>
            <a:endParaRPr lang="en-US" sz="1200" dirty="0"/>
          </a:p>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69</a:t>
            </a:fld>
            <a:endParaRPr lang="en-US"/>
          </a:p>
        </p:txBody>
      </p:sp>
    </p:spTree>
    <p:extLst>
      <p:ext uri="{BB962C8B-B14F-4D97-AF65-F5344CB8AC3E}">
        <p14:creationId xmlns:p14="http://schemas.microsoft.com/office/powerpoint/2010/main" val="40175152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70</a:t>
            </a:fld>
            <a:endParaRPr lang="en-US"/>
          </a:p>
        </p:txBody>
      </p:sp>
    </p:spTree>
    <p:extLst>
      <p:ext uri="{BB962C8B-B14F-4D97-AF65-F5344CB8AC3E}">
        <p14:creationId xmlns:p14="http://schemas.microsoft.com/office/powerpoint/2010/main" val="37778547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71</a:t>
            </a:fld>
            <a:endParaRPr lang="en-US"/>
          </a:p>
        </p:txBody>
      </p:sp>
    </p:spTree>
    <p:extLst>
      <p:ext uri="{BB962C8B-B14F-4D97-AF65-F5344CB8AC3E}">
        <p14:creationId xmlns:p14="http://schemas.microsoft.com/office/powerpoint/2010/main" val="38920936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350F-4306-D72B-4B89-C4BA9B3BE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DDCA9-1730-F5F6-F20F-375C3F55ED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2FD21-B0B0-4A3F-D12A-9A4EAE2B4F89}"/>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1AE3093B-C54E-3571-E3C4-C7E11947D1DB}"/>
              </a:ext>
            </a:extLst>
          </p:cNvPr>
          <p:cNvSpPr>
            <a:spLocks noGrp="1"/>
          </p:cNvSpPr>
          <p:nvPr>
            <p:ph type="sldNum" sz="quarter" idx="10"/>
          </p:nvPr>
        </p:nvSpPr>
        <p:spPr/>
        <p:txBody>
          <a:bodyPr/>
          <a:lstStyle/>
          <a:p>
            <a:fld id="{E6BB3A5F-78DC-4EAE-8F4D-F74258645616}" type="slidenum">
              <a:rPr lang="en-US" smtClean="0"/>
              <a:t>72</a:t>
            </a:fld>
            <a:endParaRPr lang="en-US"/>
          </a:p>
        </p:txBody>
      </p:sp>
    </p:spTree>
    <p:extLst>
      <p:ext uri="{BB962C8B-B14F-4D97-AF65-F5344CB8AC3E}">
        <p14:creationId xmlns:p14="http://schemas.microsoft.com/office/powerpoint/2010/main" val="13685341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A20-C497-7F82-B73D-1344C492D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72B9D-C247-7FB2-561E-AB2EA8ABD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59199-1BDA-04AF-80C1-DACCB846E0B9}"/>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DE03AFB0-C713-DBF5-4C23-D66562D20DA7}"/>
              </a:ext>
            </a:extLst>
          </p:cNvPr>
          <p:cNvSpPr>
            <a:spLocks noGrp="1"/>
          </p:cNvSpPr>
          <p:nvPr>
            <p:ph type="sldNum" sz="quarter" idx="10"/>
          </p:nvPr>
        </p:nvSpPr>
        <p:spPr/>
        <p:txBody>
          <a:bodyPr/>
          <a:lstStyle/>
          <a:p>
            <a:fld id="{E6BB3A5F-78DC-4EAE-8F4D-F74258645616}" type="slidenum">
              <a:rPr lang="en-US" smtClean="0"/>
              <a:t>73</a:t>
            </a:fld>
            <a:endParaRPr lang="en-US"/>
          </a:p>
        </p:txBody>
      </p:sp>
    </p:spTree>
    <p:extLst>
      <p:ext uri="{BB962C8B-B14F-4D97-AF65-F5344CB8AC3E}">
        <p14:creationId xmlns:p14="http://schemas.microsoft.com/office/powerpoint/2010/main" val="1000425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7</a:t>
            </a:fld>
            <a:endParaRPr lang="en-US"/>
          </a:p>
        </p:txBody>
      </p:sp>
    </p:spTree>
    <p:extLst>
      <p:ext uri="{BB962C8B-B14F-4D97-AF65-F5344CB8AC3E}">
        <p14:creationId xmlns:p14="http://schemas.microsoft.com/office/powerpoint/2010/main" val="17735409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14AFB-BF10-A284-2C01-DA9D7817A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55DEC-D437-51FF-D534-6B2155369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89F28-0C31-79FF-F116-45762421C61E}"/>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200134D7-088A-37F1-8DF7-3634481ED632}"/>
              </a:ext>
            </a:extLst>
          </p:cNvPr>
          <p:cNvSpPr>
            <a:spLocks noGrp="1"/>
          </p:cNvSpPr>
          <p:nvPr>
            <p:ph type="sldNum" sz="quarter" idx="10"/>
          </p:nvPr>
        </p:nvSpPr>
        <p:spPr/>
        <p:txBody>
          <a:bodyPr/>
          <a:lstStyle/>
          <a:p>
            <a:fld id="{E6BB3A5F-78DC-4EAE-8F4D-F74258645616}" type="slidenum">
              <a:rPr lang="en-US" smtClean="0"/>
              <a:t>74</a:t>
            </a:fld>
            <a:endParaRPr lang="en-US"/>
          </a:p>
        </p:txBody>
      </p:sp>
    </p:spTree>
    <p:extLst>
      <p:ext uri="{BB962C8B-B14F-4D97-AF65-F5344CB8AC3E}">
        <p14:creationId xmlns:p14="http://schemas.microsoft.com/office/powerpoint/2010/main" val="29280095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E56A-19D8-C5E4-9E3C-B8727186C8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8C7CE-F2AC-C44B-EB5C-08829A335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B884B-CD4C-91C8-4984-30F5482A705E}"/>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7473CEB3-0AB6-41BB-3F56-56E403227AB2}"/>
              </a:ext>
            </a:extLst>
          </p:cNvPr>
          <p:cNvSpPr>
            <a:spLocks noGrp="1"/>
          </p:cNvSpPr>
          <p:nvPr>
            <p:ph type="sldNum" sz="quarter" idx="10"/>
          </p:nvPr>
        </p:nvSpPr>
        <p:spPr/>
        <p:txBody>
          <a:bodyPr/>
          <a:lstStyle/>
          <a:p>
            <a:fld id="{E6BB3A5F-78DC-4EAE-8F4D-F74258645616}" type="slidenum">
              <a:rPr lang="en-US" smtClean="0"/>
              <a:t>75</a:t>
            </a:fld>
            <a:endParaRPr lang="en-US"/>
          </a:p>
        </p:txBody>
      </p:sp>
    </p:spTree>
    <p:extLst>
      <p:ext uri="{BB962C8B-B14F-4D97-AF65-F5344CB8AC3E}">
        <p14:creationId xmlns:p14="http://schemas.microsoft.com/office/powerpoint/2010/main" val="37454690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76</a:t>
            </a:fld>
            <a:endParaRPr lang="en-US"/>
          </a:p>
        </p:txBody>
      </p:sp>
    </p:spTree>
    <p:extLst>
      <p:ext uri="{BB962C8B-B14F-4D97-AF65-F5344CB8AC3E}">
        <p14:creationId xmlns:p14="http://schemas.microsoft.com/office/powerpoint/2010/main" val="8143384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understanding how workers make multihoming decisions is important for both the firm and the policymakers to design a better policy for all, but it's been hard to trace and study.  </a:t>
            </a:r>
            <a:r>
              <a:rPr lang="en-US" dirty="0">
                <a:effectLst/>
              </a:rPr>
              <a:t>We're hoping to close this gap by modeling workers’ sequential intra-day decisions structurally using machine learning and simulation-assisted estimation.  Our model accounts for the detailed time and location of drivers’ decisions, the platform’s pay incentives, and the contemporaneous work conditions and compensation rates on the competing gig platform.</a:t>
            </a:r>
            <a:r>
              <a:rPr lang="en-US" dirty="0"/>
              <a:t> Our prescriptive counterfactual analyses  offer some new insights that could inform the gig  platforms’ and policymakers.</a:t>
            </a:r>
          </a:p>
          <a:p>
            <a:endParaRPr lang="en-US" dirty="0">
              <a:effectLst/>
            </a:endParaRPr>
          </a:p>
        </p:txBody>
      </p:sp>
      <p:sp>
        <p:nvSpPr>
          <p:cNvPr id="4" name="Slide Number Placeholder 3"/>
          <p:cNvSpPr>
            <a:spLocks noGrp="1"/>
          </p:cNvSpPr>
          <p:nvPr>
            <p:ph type="sldNum" sz="quarter" idx="10"/>
          </p:nvPr>
        </p:nvSpPr>
        <p:spPr/>
        <p:txBody>
          <a:bodyPr/>
          <a:lstStyle/>
          <a:p>
            <a:fld id="{E6BB3A5F-78DC-4EAE-8F4D-F74258645616}" type="slidenum">
              <a:rPr lang="en-US" smtClean="0"/>
              <a:t>77</a:t>
            </a:fld>
            <a:endParaRPr lang="en-US"/>
          </a:p>
        </p:txBody>
      </p:sp>
    </p:spTree>
    <p:extLst>
      <p:ext uri="{BB962C8B-B14F-4D97-AF65-F5344CB8AC3E}">
        <p14:creationId xmlns:p14="http://schemas.microsoft.com/office/powerpoint/2010/main" val="1406373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8</a:t>
            </a:fld>
            <a:endParaRPr lang="en-US"/>
          </a:p>
        </p:txBody>
      </p:sp>
    </p:spTree>
    <p:extLst>
      <p:ext uri="{BB962C8B-B14F-4D97-AF65-F5344CB8AC3E}">
        <p14:creationId xmlns:p14="http://schemas.microsoft.com/office/powerpoint/2010/main" val="3714307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9</a:t>
            </a:fld>
            <a:endParaRPr lang="en-US"/>
          </a:p>
        </p:txBody>
      </p:sp>
    </p:spTree>
    <p:extLst>
      <p:ext uri="{BB962C8B-B14F-4D97-AF65-F5344CB8AC3E}">
        <p14:creationId xmlns:p14="http://schemas.microsoft.com/office/powerpoint/2010/main" val="3514880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081FE4-4DFD-E244-A073-E95EB004C4BF}" type="datetime1">
              <a:rPr lang="en-US" smtClean="0"/>
              <a:t>5/10/25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1738252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B84C6E-E214-BE4F-8D0F-D074F4C346A4}" type="datetime1">
              <a:rPr lang="en-US" smtClean="0"/>
              <a:t>5/10/25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1772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B0E85D-F549-8344-B3B3-A951D0EED598}" type="datetime1">
              <a:rPr lang="en-US" smtClean="0"/>
              <a:t>5/10/25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2493758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E3CF46E-E0A3-3847-8FF9-733544E8BC28}" type="datetime1">
              <a:rPr lang="en-US" smtClean="0"/>
              <a:t>5/10/25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2241351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D246B4-3D54-8444-A40E-E56186C40A43}" type="datetime1">
              <a:rPr lang="en-US" smtClean="0"/>
              <a:t>5/10/25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2273357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75F4C-2278-024B-8356-35641600C570}" type="datetime1">
              <a:rPr lang="en-US" smtClean="0"/>
              <a:t>5/10/25</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7" name="Slide Number Placeholder 6"/>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1633732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F0E925-022A-E64E-BFEF-3F6E4DAAA578}" type="datetime1">
              <a:rPr lang="en-US" smtClean="0"/>
              <a:t>5/10/25</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9" name="Slide Number Placeholder 8"/>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195122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F79AC8-A5D4-A841-AB74-E5A6DF7B9C26}" type="datetime1">
              <a:rPr lang="en-US" smtClean="0"/>
              <a:t>5/10/25</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5" name="Slide Number Placeholder 4"/>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134189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6292D2-8BD2-A345-9C8C-DA697B575160}" type="datetime1">
              <a:rPr lang="en-US" smtClean="0"/>
              <a:t>5/10/25</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4" name="Slide Number Placeholder 3"/>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83263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C74667-3B78-0A45-8C0A-06313BEAC4FB}" type="datetime1">
              <a:rPr lang="en-US" smtClean="0"/>
              <a:t>5/10/25</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7" name="Slide Number Placeholder 6"/>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72373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D59844-6AF2-B84F-B5F2-5B41356CEF9F}" type="datetime1">
              <a:rPr lang="en-US" smtClean="0"/>
              <a:t>5/10/25</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7" name="Slide Number Placeholder 6"/>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745241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49" y="6311899"/>
            <a:ext cx="4575117" cy="409577"/>
          </a:xfrm>
          <a:prstGeom prst="rect">
            <a:avLst/>
          </a:prstGeom>
        </p:spPr>
        <p:txBody>
          <a:bodyPr vert="horz" lIns="91440" tIns="45720" rIns="91440" bIns="45720" rtlCol="0" anchor="ctr"/>
          <a:lstStyle>
            <a:lvl1pPr algn="l">
              <a:defRPr sz="1200">
                <a:solidFill>
                  <a:schemeClr val="tx1">
                    <a:tint val="75000"/>
                  </a:schemeClr>
                </a:solidFill>
                <a:latin typeface="CMU Sans Serif Medium" charset="0"/>
                <a:ea typeface="CMU Sans Serif Medium" charset="0"/>
                <a:cs typeface="CMU Sans Serif Medium" charset="0"/>
              </a:defRPr>
            </a:lvl1pPr>
          </a:lstStyle>
          <a:p>
            <a:fld id="{81B731A7-DD82-B54D-93D9-3CDB8591A433}" type="datetime1">
              <a:rPr lang="en-US" smtClean="0"/>
              <a:t>5/10/25</a:t>
            </a:fld>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CMU Sans Serif" panose="02000603000000000000" pitchFamily="50" charset="0"/>
                <a:ea typeface="CMU Sans Serif" panose="02000603000000000000" pitchFamily="50" charset="0"/>
                <a:cs typeface="CMU Sans Serif" panose="02000603000000000000" pitchFamily="50" charset="0"/>
              </a:defRPr>
            </a:lvl1pPr>
          </a:lstStyle>
          <a:p>
            <a:fld id="{898C6173-9B67-4D5E-BF79-09D4FDA79571}" type="slidenum">
              <a:rPr lang="en-US" smtClean="0"/>
              <a:pPr/>
              <a:t>‹#›</a:t>
            </a:fld>
            <a:endParaRPr lang="en-US" dirty="0"/>
          </a:p>
        </p:txBody>
      </p:sp>
    </p:spTree>
    <p:extLst>
      <p:ext uri="{BB962C8B-B14F-4D97-AF65-F5344CB8AC3E}">
        <p14:creationId xmlns:p14="http://schemas.microsoft.com/office/powerpoint/2010/main" val="3119227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legreya Sans SC" charset="0"/>
          <a:ea typeface="Alegreya Sans SC" charset="0"/>
          <a:cs typeface="Alegreya Sans SC"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9.tiff"/></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png"/><Relationship Id="rId5" Type="http://schemas.openxmlformats.org/officeDocument/2006/relationships/image" Target="../media/image11.tiff"/><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jpe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2.tiff"/><Relationship Id="rId9"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70.png"/><Relationship Id="rId4" Type="http://schemas.openxmlformats.org/officeDocument/2006/relationships/image" Target="../media/image39.tiff"/></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47.xml.rels><?xml version="1.0" encoding="UTF-8" standalone="yes"?>
<Relationships xmlns="http://schemas.openxmlformats.org/package/2006/relationships"><Relationship Id="rId8" Type="http://schemas.openxmlformats.org/officeDocument/2006/relationships/hyperlink" Target="https://bit.ly/mmwpaper" TargetMode="External"/><Relationship Id="rId3"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50.png"/></Relationships>
</file>

<file path=ppt/slides/_rels/slide4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360.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2.tiff"/><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8.png"/><Relationship Id="rId10" Type="http://schemas.openxmlformats.org/officeDocument/2006/relationships/slide" Target="slide54.xml"/><Relationship Id="rId4" Type="http://schemas.openxmlformats.org/officeDocument/2006/relationships/image" Target="../media/image47.png"/><Relationship Id="rId9"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56.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slide" Target="slide61.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70.xml"/><Relationship Id="rId4" Type="http://schemas.openxmlformats.org/officeDocument/2006/relationships/slide" Target="slide78.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66.xml"/></Relationships>
</file>

<file path=ppt/slides/_rels/slide59.xml.rels><?xml version="1.0" encoding="UTF-8" standalone="yes"?>
<Relationships xmlns="http://schemas.openxmlformats.org/package/2006/relationships"><Relationship Id="rId3" Type="http://schemas.openxmlformats.org/officeDocument/2006/relationships/slide" Target="slide70.xml"/><Relationship Id="rId2" Type="http://schemas.openxmlformats.org/officeDocument/2006/relationships/slide" Target="slide78.xml"/><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6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69.jpeg"/><Relationship Id="rId7" Type="http://schemas.openxmlformats.org/officeDocument/2006/relationships/slide" Target="slide78.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slide" Target="slide61.xml"/><Relationship Id="rId4" Type="http://schemas.openxmlformats.org/officeDocument/2006/relationships/image" Target="../media/image70.png"/><Relationship Id="rId9" Type="http://schemas.openxmlformats.org/officeDocument/2006/relationships/slide" Target="slide66.xml"/></Relationships>
</file>

<file path=ppt/slides/_rels/slide62.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69.jpeg"/><Relationship Id="rId7" Type="http://schemas.openxmlformats.org/officeDocument/2006/relationships/slide" Target="slide78.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slide" Target="slide61.xml"/><Relationship Id="rId4" Type="http://schemas.openxmlformats.org/officeDocument/2006/relationships/image" Target="../media/image70.png"/><Relationship Id="rId9" Type="http://schemas.openxmlformats.org/officeDocument/2006/relationships/slide" Target="slide66.xml"/></Relationships>
</file>

<file path=ppt/slides/_rels/slide63.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image" Target="../media/image73.png"/><Relationship Id="rId7"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slide" Target="slide61.xml"/><Relationship Id="rId5" Type="http://schemas.openxmlformats.org/officeDocument/2006/relationships/image" Target="../media/image70.png"/><Relationship Id="rId10" Type="http://schemas.openxmlformats.org/officeDocument/2006/relationships/slide" Target="slide66.xml"/><Relationship Id="rId4" Type="http://schemas.openxmlformats.org/officeDocument/2006/relationships/image" Target="../media/image69.jpeg"/><Relationship Id="rId9" Type="http://schemas.openxmlformats.org/officeDocument/2006/relationships/slide" Target="slide70.xml"/></Relationships>
</file>

<file path=ppt/slides/_rels/slide64.xml.rels><?xml version="1.0" encoding="UTF-8" standalone="yes"?>
<Relationships xmlns="http://schemas.openxmlformats.org/package/2006/relationships"><Relationship Id="rId8" Type="http://schemas.openxmlformats.org/officeDocument/2006/relationships/slide" Target="slide78.xml"/><Relationship Id="rId3" Type="http://schemas.openxmlformats.org/officeDocument/2006/relationships/image" Target="../media/image73.png"/><Relationship Id="rId7"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slide" Target="slide61.xml"/><Relationship Id="rId5" Type="http://schemas.openxmlformats.org/officeDocument/2006/relationships/image" Target="../media/image70.png"/><Relationship Id="rId10" Type="http://schemas.openxmlformats.org/officeDocument/2006/relationships/slide" Target="slide66.xml"/><Relationship Id="rId4" Type="http://schemas.openxmlformats.org/officeDocument/2006/relationships/image" Target="../media/image69.jpeg"/><Relationship Id="rId9" Type="http://schemas.openxmlformats.org/officeDocument/2006/relationships/slide" Target="slide70.xml"/></Relationships>
</file>

<file path=ppt/slides/_rels/slide65.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image" Target="../media/image74.png"/><Relationship Id="rId7" Type="http://schemas.openxmlformats.org/officeDocument/2006/relationships/slide" Target="slide66.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slide" Target="slide70.xml"/><Relationship Id="rId5" Type="http://schemas.openxmlformats.org/officeDocument/2006/relationships/slide" Target="slide78.xml"/><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image" Target="../media/image76.png"/><Relationship Id="rId7" Type="http://schemas.openxmlformats.org/officeDocument/2006/relationships/slide" Target="slide70.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image" Target="../media/image78.jpeg"/><Relationship Id="rId4" Type="http://schemas.openxmlformats.org/officeDocument/2006/relationships/image" Target="../media/image77.png"/><Relationship Id="rId9" Type="http://schemas.openxmlformats.org/officeDocument/2006/relationships/slide" Target="slide61.xml"/></Relationships>
</file>

<file path=ppt/slides/_rels/slide67.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79.png"/><Relationship Id="rId7" Type="http://schemas.openxmlformats.org/officeDocument/2006/relationships/slide" Target="slide78.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slide" Target="slide61.xml"/><Relationship Id="rId4" Type="http://schemas.openxmlformats.org/officeDocument/2006/relationships/image" Target="../media/image80.png"/><Relationship Id="rId9" Type="http://schemas.openxmlformats.org/officeDocument/2006/relationships/slide" Target="slide66.xml"/></Relationships>
</file>

<file path=ppt/slides/_rels/slide68.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79.png"/><Relationship Id="rId7" Type="http://schemas.openxmlformats.org/officeDocument/2006/relationships/slide" Target="slide78.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slide" Target="slide61.xml"/><Relationship Id="rId4" Type="http://schemas.openxmlformats.org/officeDocument/2006/relationships/image" Target="../media/image80.png"/><Relationship Id="rId9" Type="http://schemas.openxmlformats.org/officeDocument/2006/relationships/slide" Target="slide66.xml"/></Relationships>
</file>

<file path=ppt/slides/_rels/slide69.xml.rels><?xml version="1.0" encoding="UTF-8" standalone="yes"?>
<Relationships xmlns="http://schemas.openxmlformats.org/package/2006/relationships"><Relationship Id="rId8" Type="http://schemas.openxmlformats.org/officeDocument/2006/relationships/slide" Target="slide70.xml"/><Relationship Id="rId3" Type="http://schemas.openxmlformats.org/officeDocument/2006/relationships/image" Target="../media/image79.png"/><Relationship Id="rId7" Type="http://schemas.openxmlformats.org/officeDocument/2006/relationships/slide" Target="slide78.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slide" Target="slide61.xml"/><Relationship Id="rId4" Type="http://schemas.openxmlformats.org/officeDocument/2006/relationships/image" Target="../media/image80.png"/><Relationship Id="rId9" Type="http://schemas.openxmlformats.org/officeDocument/2006/relationships/slide" Target="slide66.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tiff"/><Relationship Id="rId3" Type="http://schemas.openxmlformats.org/officeDocument/2006/relationships/image" Target="../media/image23.emf"/><Relationship Id="rId7" Type="http://schemas.openxmlformats.org/officeDocument/2006/relationships/image" Target="../media/image27.png"/><Relationship Id="rId12"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11.tiff"/></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slide" Target="slide61.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70.xml"/><Relationship Id="rId4" Type="http://schemas.openxmlformats.org/officeDocument/2006/relationships/slide" Target="slide78.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slide" Target="slide61.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70.xml"/><Relationship Id="rId4" Type="http://schemas.openxmlformats.org/officeDocument/2006/relationships/slide" Target="slide78.xml"/></Relationships>
</file>

<file path=ppt/slides/_rels/slide72.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6.xml"/><Relationship Id="rId4" Type="http://schemas.openxmlformats.org/officeDocument/2006/relationships/slide" Target="slide70.xml"/></Relationships>
</file>

<file path=ppt/slides/_rels/slide73.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6.xml"/><Relationship Id="rId4" Type="http://schemas.openxmlformats.org/officeDocument/2006/relationships/slide" Target="slide70.xml"/></Relationships>
</file>

<file path=ppt/slides/_rels/slide74.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6.xml"/><Relationship Id="rId4" Type="http://schemas.openxmlformats.org/officeDocument/2006/relationships/slide" Target="slide70.xml"/></Relationships>
</file>

<file path=ppt/slides/_rels/slide75.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6.xml"/><Relationship Id="rId4" Type="http://schemas.openxmlformats.org/officeDocument/2006/relationships/slide" Target="slide70.xml"/></Relationships>
</file>

<file path=ppt/slides/_rels/slide76.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6.xml"/><Relationship Id="rId4" Type="http://schemas.openxmlformats.org/officeDocument/2006/relationships/slide" Target="slide70.xml"/></Relationships>
</file>

<file path=ppt/slides/_rels/slide77.xml.rels><?xml version="1.0" encoding="UTF-8" standalone="yes"?>
<Relationships xmlns="http://schemas.openxmlformats.org/package/2006/relationships"><Relationship Id="rId3" Type="http://schemas.openxmlformats.org/officeDocument/2006/relationships/slide" Target="slide78.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6.xml"/><Relationship Id="rId4" Type="http://schemas.openxmlformats.org/officeDocument/2006/relationships/slide" Target="slide70.xml"/></Relationships>
</file>

<file path=ppt/slides/_rels/slide78.xml.rels><?xml version="1.0" encoding="UTF-8" standalone="yes"?>
<Relationships xmlns="http://schemas.openxmlformats.org/package/2006/relationships"><Relationship Id="rId8" Type="http://schemas.openxmlformats.org/officeDocument/2006/relationships/hyperlink" Target="https://bit.ly/mmwpaper" TargetMode="External"/><Relationship Id="rId3" Type="http://schemas.openxmlformats.org/officeDocument/2006/relationships/image" Target="../media/image5.jpeg"/><Relationship Id="rId7" Type="http://schemas.openxmlformats.org/officeDocument/2006/relationships/image" Target="../media/image85.png"/><Relationship Id="rId12" Type="http://schemas.openxmlformats.org/officeDocument/2006/relationships/slide" Target="slide61.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slide" Target="slide66.xml"/><Relationship Id="rId5" Type="http://schemas.openxmlformats.org/officeDocument/2006/relationships/image" Target="../media/image7.jpeg"/><Relationship Id="rId10" Type="http://schemas.openxmlformats.org/officeDocument/2006/relationships/slide" Target="slide70.xml"/><Relationship Id="rId4" Type="http://schemas.openxmlformats.org/officeDocument/2006/relationships/image" Target="../media/image6.png"/><Relationship Id="rId9" Type="http://schemas.openxmlformats.org/officeDocument/2006/relationships/slide" Target="slide7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flipH="1">
            <a:off x="361584" y="158677"/>
            <a:ext cx="3753371" cy="5216410"/>
          </a:xfrm>
          <a:prstGeom prst="rect">
            <a:avLst/>
          </a:prstGeom>
        </p:spPr>
      </p:pic>
      <p:sp>
        <p:nvSpPr>
          <p:cNvPr id="6" name="Rectangle 5"/>
          <p:cNvSpPr/>
          <p:nvPr/>
        </p:nvSpPr>
        <p:spPr>
          <a:xfrm>
            <a:off x="-486704" y="-168644"/>
            <a:ext cx="9977945" cy="7418104"/>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4572000" y="5900036"/>
            <a:ext cx="4137690" cy="18757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000"/>
              </a:lnSpc>
            </a:pPr>
            <a:br>
              <a:rPr lang="en-US" sz="1800" b="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br>
            <a:br>
              <a:rPr lang="en-US" sz="1800" b="1" i="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br>
            <a:r>
              <a:rPr lang="en-US" sz="1800" i="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joint work with</a:t>
            </a:r>
            <a:br>
              <a:rPr lang="en-US" sz="1800" i="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br>
            <a:br>
              <a:rPr lang="en-US" sz="1800" b="1" i="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br>
            <a:r>
              <a:rPr lang="en-US" sz="18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Gad </a:t>
            </a:r>
            <a:r>
              <a:rPr lang="en-US" sz="1800" dirty="0" err="1">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Allon</a:t>
            </a:r>
            <a:r>
              <a:rPr lang="en-US" sz="18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 Maxime Cohen, Ken Moon</a:t>
            </a:r>
          </a:p>
        </p:txBody>
      </p:sp>
      <p:sp>
        <p:nvSpPr>
          <p:cNvPr id="14" name="Subtitle 2"/>
          <p:cNvSpPr txBox="1">
            <a:spLocks/>
          </p:cNvSpPr>
          <p:nvPr/>
        </p:nvSpPr>
        <p:spPr>
          <a:xfrm>
            <a:off x="4502269" y="8235189"/>
            <a:ext cx="4256056" cy="20710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2021 INFORMS Annual Meeting</a:t>
            </a:r>
          </a:p>
        </p:txBody>
      </p:sp>
      <p:sp>
        <p:nvSpPr>
          <p:cNvPr id="16" name="Rectangle 15">
            <a:extLst>
              <a:ext uri="{FF2B5EF4-FFF2-40B4-BE49-F238E27FC236}">
                <a16:creationId xmlns:a16="http://schemas.microsoft.com/office/drawing/2014/main" id="{BC54ACA3-878D-484D-B249-CA84226C9834}"/>
              </a:ext>
            </a:extLst>
          </p:cNvPr>
          <p:cNvSpPr/>
          <p:nvPr/>
        </p:nvSpPr>
        <p:spPr>
          <a:xfrm>
            <a:off x="4316802" y="831388"/>
            <a:ext cx="2934703" cy="769441"/>
          </a:xfrm>
          <a:prstGeom prst="rect">
            <a:avLst/>
          </a:prstGeom>
          <a:solidFill>
            <a:schemeClr val="tx1"/>
          </a:solidFill>
        </p:spPr>
        <p:txBody>
          <a:bodyPr wrap="square">
            <a:spAutoFit/>
          </a:bodyPr>
          <a:lstStyle/>
          <a:p>
            <a:pPr algn="ctr"/>
            <a:r>
              <a:rPr lang="en-US" sz="4400" b="1" dirty="0">
                <a:solidFill>
                  <a:schemeClr val="bg1"/>
                </a:solidFill>
                <a:latin typeface="Helvetica Neue" charset="0"/>
                <a:ea typeface="Helvetica Neue" charset="0"/>
                <a:cs typeface="Helvetica Neue" charset="0"/>
              </a:rPr>
              <a:t>Managing</a:t>
            </a:r>
            <a:endParaRPr lang="en-US" sz="3200" b="1" i="1" dirty="0">
              <a:solidFill>
                <a:schemeClr val="bg1"/>
              </a:solidFill>
              <a:latin typeface="Helvetica Neue" charset="0"/>
              <a:ea typeface="Helvetica Neue" charset="0"/>
              <a:cs typeface="Helvetica Neue" charset="0"/>
            </a:endParaRPr>
          </a:p>
        </p:txBody>
      </p:sp>
      <p:sp>
        <p:nvSpPr>
          <p:cNvPr id="19" name="Rectangle 18">
            <a:extLst>
              <a:ext uri="{FF2B5EF4-FFF2-40B4-BE49-F238E27FC236}">
                <a16:creationId xmlns:a16="http://schemas.microsoft.com/office/drawing/2014/main" id="{60E92B7D-E243-414D-BA5A-26620183550A}"/>
              </a:ext>
            </a:extLst>
          </p:cNvPr>
          <p:cNvSpPr/>
          <p:nvPr/>
        </p:nvSpPr>
        <p:spPr>
          <a:xfrm>
            <a:off x="4316802" y="3103696"/>
            <a:ext cx="3992783" cy="769441"/>
          </a:xfrm>
          <a:prstGeom prst="rect">
            <a:avLst/>
          </a:prstGeom>
          <a:solidFill>
            <a:schemeClr val="tx1"/>
          </a:solidFill>
        </p:spPr>
        <p:txBody>
          <a:bodyPr wrap="square">
            <a:spAutoFit/>
          </a:bodyPr>
          <a:lstStyle/>
          <a:p>
            <a:pPr algn="ctr"/>
            <a:r>
              <a:rPr lang="en-US" sz="4400" b="1" dirty="0">
                <a:solidFill>
                  <a:schemeClr val="bg1"/>
                </a:solidFill>
                <a:latin typeface="Helvetica Neue" charset="0"/>
                <a:ea typeface="Helvetica Neue" charset="0"/>
                <a:cs typeface="Helvetica Neue" charset="0"/>
              </a:rPr>
              <a:t>Gig Economy</a:t>
            </a:r>
            <a:endParaRPr lang="en-US" sz="3200" b="1" i="1" dirty="0">
              <a:solidFill>
                <a:schemeClr val="bg1"/>
              </a:solidFill>
              <a:latin typeface="Helvetica Neue" charset="0"/>
              <a:ea typeface="Helvetica Neue" charset="0"/>
              <a:cs typeface="Helvetica Neue" charset="0"/>
            </a:endParaRPr>
          </a:p>
        </p:txBody>
      </p:sp>
      <p:sp>
        <p:nvSpPr>
          <p:cNvPr id="20" name="Rectangle 19">
            <a:extLst>
              <a:ext uri="{FF2B5EF4-FFF2-40B4-BE49-F238E27FC236}">
                <a16:creationId xmlns:a16="http://schemas.microsoft.com/office/drawing/2014/main" id="{2B962F86-99E8-924C-9F6D-60664BFC1663}"/>
              </a:ext>
            </a:extLst>
          </p:cNvPr>
          <p:cNvSpPr/>
          <p:nvPr/>
        </p:nvSpPr>
        <p:spPr>
          <a:xfrm>
            <a:off x="4316802" y="1589412"/>
            <a:ext cx="3652155" cy="769441"/>
          </a:xfrm>
          <a:prstGeom prst="rect">
            <a:avLst/>
          </a:prstGeom>
          <a:solidFill>
            <a:schemeClr val="tx1"/>
          </a:solidFill>
        </p:spPr>
        <p:txBody>
          <a:bodyPr wrap="square">
            <a:spAutoFit/>
          </a:bodyPr>
          <a:lstStyle/>
          <a:p>
            <a:pPr algn="ctr"/>
            <a:r>
              <a:rPr lang="en-US" sz="4400" b="1" dirty="0">
                <a:solidFill>
                  <a:schemeClr val="accent2"/>
                </a:solidFill>
                <a:latin typeface="Helvetica Neue" charset="0"/>
                <a:ea typeface="Helvetica Neue" charset="0"/>
                <a:cs typeface="Helvetica Neue" charset="0"/>
              </a:rPr>
              <a:t>Multihoming</a:t>
            </a:r>
            <a:endParaRPr lang="en-US" sz="3200" b="1" i="1" dirty="0">
              <a:solidFill>
                <a:schemeClr val="accent2"/>
              </a:solidFill>
              <a:latin typeface="Helvetica Neue" charset="0"/>
              <a:ea typeface="Helvetica Neue" charset="0"/>
              <a:cs typeface="Helvetica Neue" charset="0"/>
            </a:endParaRPr>
          </a:p>
        </p:txBody>
      </p:sp>
      <p:sp>
        <p:nvSpPr>
          <p:cNvPr id="21" name="Rectangle 20">
            <a:extLst>
              <a:ext uri="{FF2B5EF4-FFF2-40B4-BE49-F238E27FC236}">
                <a16:creationId xmlns:a16="http://schemas.microsoft.com/office/drawing/2014/main" id="{C38B849B-9A2A-3847-A7CE-7F362B4D578A}"/>
              </a:ext>
            </a:extLst>
          </p:cNvPr>
          <p:cNvSpPr/>
          <p:nvPr/>
        </p:nvSpPr>
        <p:spPr>
          <a:xfrm>
            <a:off x="4316802" y="2346559"/>
            <a:ext cx="4188995" cy="769441"/>
          </a:xfrm>
          <a:prstGeom prst="rect">
            <a:avLst/>
          </a:prstGeom>
          <a:solidFill>
            <a:schemeClr val="tx1"/>
          </a:solidFill>
        </p:spPr>
        <p:txBody>
          <a:bodyPr wrap="square">
            <a:spAutoFit/>
          </a:bodyPr>
          <a:lstStyle/>
          <a:p>
            <a:pPr algn="ctr"/>
            <a:r>
              <a:rPr lang="en-US" sz="4400" b="1" dirty="0">
                <a:solidFill>
                  <a:schemeClr val="accent2"/>
                </a:solidFill>
                <a:latin typeface="Helvetica Neue" charset="0"/>
                <a:ea typeface="Helvetica Neue" charset="0"/>
                <a:cs typeface="Helvetica Neue" charset="0"/>
              </a:rPr>
              <a:t>Workers </a:t>
            </a:r>
            <a:r>
              <a:rPr lang="en-US" sz="4400" b="1" dirty="0">
                <a:solidFill>
                  <a:srgbClr val="FFFFFF"/>
                </a:solidFill>
                <a:latin typeface="Helvetica Neue" charset="0"/>
                <a:ea typeface="Helvetica Neue" charset="0"/>
                <a:cs typeface="Helvetica Neue" charset="0"/>
              </a:rPr>
              <a:t>in the</a:t>
            </a:r>
            <a:endParaRPr lang="en-US" sz="3200" b="1" i="1" dirty="0">
              <a:solidFill>
                <a:srgbClr val="FFFFFF"/>
              </a:solidFill>
              <a:latin typeface="Helvetica Neue" charset="0"/>
              <a:ea typeface="Helvetica Neue" charset="0"/>
              <a:cs typeface="Helvetica Neue" charset="0"/>
            </a:endParaRPr>
          </a:p>
        </p:txBody>
      </p:sp>
      <p:sp>
        <p:nvSpPr>
          <p:cNvPr id="23" name="Oval 22">
            <a:extLst>
              <a:ext uri="{FF2B5EF4-FFF2-40B4-BE49-F238E27FC236}">
                <a16:creationId xmlns:a16="http://schemas.microsoft.com/office/drawing/2014/main" id="{74641BE9-393A-AF44-B13B-58E013A971FB}"/>
              </a:ext>
            </a:extLst>
          </p:cNvPr>
          <p:cNvSpPr/>
          <p:nvPr/>
        </p:nvSpPr>
        <p:spPr>
          <a:xfrm>
            <a:off x="3384018" y="659485"/>
            <a:ext cx="326932" cy="326932"/>
          </a:xfrm>
          <a:prstGeom prst="ellipse">
            <a:avLst/>
          </a:prstGeom>
          <a:solidFill>
            <a:srgbClr val="912F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McGill University - Wikipedia">
            <a:extLst>
              <a:ext uri="{FF2B5EF4-FFF2-40B4-BE49-F238E27FC236}">
                <a16:creationId xmlns:a16="http://schemas.microsoft.com/office/drawing/2014/main" id="{1931EE44-589E-994E-8FD8-C96FF526D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7932" y="6805740"/>
            <a:ext cx="499780" cy="6329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ownload Penn Logos | Penn Branding">
            <a:extLst>
              <a:ext uri="{FF2B5EF4-FFF2-40B4-BE49-F238E27FC236}">
                <a16:creationId xmlns:a16="http://schemas.microsoft.com/office/drawing/2014/main" id="{491B08C9-A7DE-724D-92AF-C0F31DB853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295" y="6837918"/>
            <a:ext cx="506426" cy="5754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C0CFEDA1-51F8-0B4D-9A4D-E57CBDADC7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7079" y="6795579"/>
            <a:ext cx="653285" cy="6532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40th Anniversary of Penn Wharton M&amp;amp;T Project: The originator of the  “engineering + business“ thinking concept, creating “engineers who can do  business“ | DayDayNews">
            <a:extLst>
              <a:ext uri="{FF2B5EF4-FFF2-40B4-BE49-F238E27FC236}">
                <a16:creationId xmlns:a16="http://schemas.microsoft.com/office/drawing/2014/main" id="{8CDE197B-4543-A74A-A0FF-E17845B86AB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903" t="3350" r="22885" b="55842"/>
          <a:stretch/>
        </p:blipFill>
        <p:spPr bwMode="auto">
          <a:xfrm>
            <a:off x="379426" y="5519081"/>
            <a:ext cx="1186887" cy="1186887"/>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Maxime Cohen">
            <a:extLst>
              <a:ext uri="{FF2B5EF4-FFF2-40B4-BE49-F238E27FC236}">
                <a16:creationId xmlns:a16="http://schemas.microsoft.com/office/drawing/2014/main" id="{7B4F2A73-4507-5340-A8BE-F90583C1BBE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772" t="6101" r="130" b="8688"/>
          <a:stretch/>
        </p:blipFill>
        <p:spPr bwMode="auto">
          <a:xfrm>
            <a:off x="1727311" y="5519081"/>
            <a:ext cx="1186886" cy="1186886"/>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About me - Ken Moon">
            <a:extLst>
              <a:ext uri="{FF2B5EF4-FFF2-40B4-BE49-F238E27FC236}">
                <a16:creationId xmlns:a16="http://schemas.microsoft.com/office/drawing/2014/main" id="{E7ABCBA9-3BD8-EE4E-BAD3-74F89A6AF7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644" t="15324" r="18489" b="47946"/>
          <a:stretch/>
        </p:blipFill>
        <p:spPr bwMode="auto">
          <a:xfrm>
            <a:off x="3075195" y="5521978"/>
            <a:ext cx="1186234" cy="1186234"/>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Park Sinchaisri - Berkeley Haas">
            <a:extLst>
              <a:ext uri="{FF2B5EF4-FFF2-40B4-BE49-F238E27FC236}">
                <a16:creationId xmlns:a16="http://schemas.microsoft.com/office/drawing/2014/main" id="{3195FAAE-ACA1-1942-8D93-57E94A361A0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4434436" y="4254412"/>
            <a:ext cx="1186234" cy="1186234"/>
          </a:xfrm>
          <a:prstGeom prst="ellipse">
            <a:avLst/>
          </a:prstGeom>
          <a:noFill/>
          <a:extLst>
            <a:ext uri="{909E8E84-426E-40DD-AFC4-6F175D3DCCD1}">
              <a14:hiddenFill xmlns:a14="http://schemas.microsoft.com/office/drawing/2010/main">
                <a:solidFill>
                  <a:srgbClr val="FFFFFF"/>
                </a:solidFill>
              </a14:hiddenFill>
            </a:ext>
          </a:extLst>
        </p:spPr>
      </p:pic>
      <p:sp>
        <p:nvSpPr>
          <p:cNvPr id="25" name="Subtitle 2">
            <a:extLst>
              <a:ext uri="{FF2B5EF4-FFF2-40B4-BE49-F238E27FC236}">
                <a16:creationId xmlns:a16="http://schemas.microsoft.com/office/drawing/2014/main" id="{F82136EA-CCEE-620E-6290-DADD0F8E8AAF}"/>
              </a:ext>
            </a:extLst>
          </p:cNvPr>
          <p:cNvSpPr txBox="1">
            <a:spLocks/>
          </p:cNvSpPr>
          <p:nvPr/>
        </p:nvSpPr>
        <p:spPr>
          <a:xfrm>
            <a:off x="5770311" y="4617980"/>
            <a:ext cx="3249950" cy="14978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000"/>
              </a:lnSpc>
            </a:pPr>
            <a:r>
              <a:rPr lang="en-US" sz="2000" b="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Park Sinchaisri</a:t>
            </a:r>
          </a:p>
          <a:p>
            <a:pPr algn="l">
              <a:lnSpc>
                <a:spcPts val="1000"/>
              </a:lnSpc>
            </a:pPr>
            <a:r>
              <a:rPr lang="en-US" sz="18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UC Berkeley</a:t>
            </a:r>
          </a:p>
        </p:txBody>
      </p:sp>
    </p:spTree>
    <p:extLst>
      <p:ext uri="{BB962C8B-B14F-4D97-AF65-F5344CB8AC3E}">
        <p14:creationId xmlns:p14="http://schemas.microsoft.com/office/powerpoint/2010/main" val="108872432"/>
      </p:ext>
    </p:extLst>
  </p:cSld>
  <p:clrMapOvr>
    <a:masterClrMapping/>
  </p:clrMapOvr>
  <mc:AlternateContent xmlns:mc="http://schemas.openxmlformats.org/markup-compatibility/2006" xmlns:p14="http://schemas.microsoft.com/office/powerpoint/2010/main">
    <mc:Choice Requires="p14">
      <p:transition spd="slow" p14:dur="2000" advTm="5916"/>
    </mc:Choice>
    <mc:Fallback xmlns="">
      <p:transition spd="slow" advTm="591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9</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8:20AM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sp>
        <p:nvSpPr>
          <p:cNvPr id="18" name="TextBox 17">
            <a:extLst>
              <a:ext uri="{FF2B5EF4-FFF2-40B4-BE49-F238E27FC236}">
                <a16:creationId xmlns:a16="http://schemas.microsoft.com/office/drawing/2014/main" id="{7C3158AA-9721-D61C-B57F-5D8443C94238}"/>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05006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10</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5" name="TextBox 4">
            <a:extLst>
              <a:ext uri="{FF2B5EF4-FFF2-40B4-BE49-F238E27FC236}">
                <a16:creationId xmlns:a16="http://schemas.microsoft.com/office/drawing/2014/main" id="{32C3BFD5-F69E-A6CA-D8E6-03AEFDC49D8F}"/>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8:20AM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pic>
        <p:nvPicPr>
          <p:cNvPr id="6" name="Picture 4">
            <a:extLst>
              <a:ext uri="{FF2B5EF4-FFF2-40B4-BE49-F238E27FC236}">
                <a16:creationId xmlns:a16="http://schemas.microsoft.com/office/drawing/2014/main" id="{3746462E-CABC-6859-8BBF-48447DB23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5525245" y="2334094"/>
            <a:ext cx="1207081" cy="2403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56C0A3-44EA-B5CE-2C8B-EBFABCE621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5621399" y="2782183"/>
            <a:ext cx="960568" cy="14929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B31CAF-0ED5-5A95-DFD0-B63D17C0E21C}"/>
              </a:ext>
            </a:extLst>
          </p:cNvPr>
          <p:cNvSpPr txBox="1"/>
          <p:nvPr/>
        </p:nvSpPr>
        <p:spPr>
          <a:xfrm>
            <a:off x="6550350" y="3346177"/>
            <a:ext cx="1958472"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Avg. Surge</a:t>
            </a:r>
          </a:p>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a:t>
            </a:r>
          </a:p>
        </p:txBody>
      </p:sp>
    </p:spTree>
    <p:extLst>
      <p:ext uri="{BB962C8B-B14F-4D97-AF65-F5344CB8AC3E}">
        <p14:creationId xmlns:p14="http://schemas.microsoft.com/office/powerpoint/2010/main" val="224179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11</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5" name="TextBox 4">
            <a:extLst>
              <a:ext uri="{FF2B5EF4-FFF2-40B4-BE49-F238E27FC236}">
                <a16:creationId xmlns:a16="http://schemas.microsoft.com/office/drawing/2014/main" id="{32C3BFD5-F69E-A6CA-D8E6-03AEFDC49D8F}"/>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8:21AM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sp>
        <p:nvSpPr>
          <p:cNvPr id="19" name="TextBox 18">
            <a:extLst>
              <a:ext uri="{FF2B5EF4-FFF2-40B4-BE49-F238E27FC236}">
                <a16:creationId xmlns:a16="http://schemas.microsoft.com/office/drawing/2014/main" id="{85814996-9316-E79D-E0E4-ADDA59F22554}"/>
              </a:ext>
            </a:extLst>
          </p:cNvPr>
          <p:cNvSpPr txBox="1"/>
          <p:nvPr/>
        </p:nvSpPr>
        <p:spPr>
          <a:xfrm>
            <a:off x="2398577" y="3736992"/>
            <a:ext cx="1124026" cy="461665"/>
          </a:xfrm>
          <a:prstGeom prst="rect">
            <a:avLst/>
          </a:prstGeom>
          <a:noFill/>
        </p:spPr>
        <p:txBody>
          <a:bodyPr wrap="none" rtlCol="0">
            <a:spAutoFit/>
          </a:bodyPr>
          <a:lstStyle/>
          <a:p>
            <a:r>
              <a:rPr lang="en-US" sz="2400" b="1"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pick-up</a:t>
            </a:r>
          </a:p>
        </p:txBody>
      </p:sp>
      <p:sp>
        <p:nvSpPr>
          <p:cNvPr id="20" name="Oval 19">
            <a:extLst>
              <a:ext uri="{FF2B5EF4-FFF2-40B4-BE49-F238E27FC236}">
                <a16:creationId xmlns:a16="http://schemas.microsoft.com/office/drawing/2014/main" id="{C790E026-D749-1FFC-76E3-56F5625E0ED8}"/>
              </a:ext>
            </a:extLst>
          </p:cNvPr>
          <p:cNvSpPr/>
          <p:nvPr/>
        </p:nvSpPr>
        <p:spPr>
          <a:xfrm>
            <a:off x="2922776" y="4169536"/>
            <a:ext cx="138545" cy="1385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TextBox 20">
            <a:extLst>
              <a:ext uri="{FF2B5EF4-FFF2-40B4-BE49-F238E27FC236}">
                <a16:creationId xmlns:a16="http://schemas.microsoft.com/office/drawing/2014/main" id="{17F0ACE2-208E-7A2D-97E3-E1C3339AC3B1}"/>
              </a:ext>
            </a:extLst>
          </p:cNvPr>
          <p:cNvSpPr txBox="1"/>
          <p:nvPr/>
        </p:nvSpPr>
        <p:spPr>
          <a:xfrm>
            <a:off x="2159608" y="4337139"/>
            <a:ext cx="16578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18 E Broadway</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New York,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3" name="Oval 22">
            <a:extLst>
              <a:ext uri="{FF2B5EF4-FFF2-40B4-BE49-F238E27FC236}">
                <a16:creationId xmlns:a16="http://schemas.microsoft.com/office/drawing/2014/main" id="{3F1B5D6C-02D7-06A2-DEF1-29132F3B50B5}"/>
              </a:ext>
            </a:extLst>
          </p:cNvPr>
          <p:cNvSpPr/>
          <p:nvPr/>
        </p:nvSpPr>
        <p:spPr>
          <a:xfrm>
            <a:off x="7478071" y="4244274"/>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Tree>
    <p:extLst>
      <p:ext uri="{BB962C8B-B14F-4D97-AF65-F5344CB8AC3E}">
        <p14:creationId xmlns:p14="http://schemas.microsoft.com/office/powerpoint/2010/main" val="213900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12</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0748" y="3559875"/>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8:40AM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sp>
        <p:nvSpPr>
          <p:cNvPr id="20" name="Oval 19">
            <a:extLst>
              <a:ext uri="{FF2B5EF4-FFF2-40B4-BE49-F238E27FC236}">
                <a16:creationId xmlns:a16="http://schemas.microsoft.com/office/drawing/2014/main" id="{C790E026-D749-1FFC-76E3-56F5625E0ED8}"/>
              </a:ext>
            </a:extLst>
          </p:cNvPr>
          <p:cNvSpPr/>
          <p:nvPr/>
        </p:nvSpPr>
        <p:spPr>
          <a:xfrm>
            <a:off x="2922776" y="4169536"/>
            <a:ext cx="138545" cy="1385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TextBox 20">
            <a:extLst>
              <a:ext uri="{FF2B5EF4-FFF2-40B4-BE49-F238E27FC236}">
                <a16:creationId xmlns:a16="http://schemas.microsoft.com/office/drawing/2014/main" id="{17F0ACE2-208E-7A2D-97E3-E1C3339AC3B1}"/>
              </a:ext>
            </a:extLst>
          </p:cNvPr>
          <p:cNvSpPr txBox="1"/>
          <p:nvPr/>
        </p:nvSpPr>
        <p:spPr>
          <a:xfrm>
            <a:off x="2159608" y="4337139"/>
            <a:ext cx="16578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18 E Broadway</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New York,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8" name="TextBox 17">
            <a:extLst>
              <a:ext uri="{FF2B5EF4-FFF2-40B4-BE49-F238E27FC236}">
                <a16:creationId xmlns:a16="http://schemas.microsoft.com/office/drawing/2014/main" id="{29268720-925E-A3F2-D18A-08C594D4DAEF}"/>
              </a:ext>
            </a:extLst>
          </p:cNvPr>
          <p:cNvSpPr txBox="1"/>
          <p:nvPr/>
        </p:nvSpPr>
        <p:spPr>
          <a:xfrm>
            <a:off x="6880623" y="2599995"/>
            <a:ext cx="1207382" cy="461665"/>
          </a:xfrm>
          <a:prstGeom prst="rect">
            <a:avLst/>
          </a:prstGeom>
          <a:noFill/>
        </p:spPr>
        <p:txBody>
          <a:bodyPr wrap="none" rtlCol="0">
            <a:spAutoFit/>
          </a:bodyPr>
          <a:lstStyle/>
          <a:p>
            <a:r>
              <a:rPr lang="en-US" sz="2400" b="1"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drop-off</a:t>
            </a:r>
          </a:p>
        </p:txBody>
      </p:sp>
      <p:sp>
        <p:nvSpPr>
          <p:cNvPr id="23" name="Oval 22">
            <a:extLst>
              <a:ext uri="{FF2B5EF4-FFF2-40B4-BE49-F238E27FC236}">
                <a16:creationId xmlns:a16="http://schemas.microsoft.com/office/drawing/2014/main" id="{B645E825-DD7B-F866-0E62-577A172CEEB5}"/>
              </a:ext>
            </a:extLst>
          </p:cNvPr>
          <p:cNvSpPr/>
          <p:nvPr/>
        </p:nvSpPr>
        <p:spPr>
          <a:xfrm>
            <a:off x="7398681" y="3038209"/>
            <a:ext cx="138545" cy="1385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397818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13</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896003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14</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$15/hour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9-11AM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30018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15</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$15/hour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9-11AM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Rectangle 4">
            <a:extLst>
              <a:ext uri="{FF2B5EF4-FFF2-40B4-BE49-F238E27FC236}">
                <a16:creationId xmlns:a16="http://schemas.microsoft.com/office/drawing/2014/main" id="{86F3E0FB-ABF1-72FF-AEA7-B7A116AE11C2}"/>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6" name="Oval 5">
            <a:extLst>
              <a:ext uri="{FF2B5EF4-FFF2-40B4-BE49-F238E27FC236}">
                <a16:creationId xmlns:a16="http://schemas.microsoft.com/office/drawing/2014/main" id="{D4F0D756-DDAA-91BF-1BF8-D5E5A7573B95}"/>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pic>
        <p:nvPicPr>
          <p:cNvPr id="7" name="Picture 4">
            <a:extLst>
              <a:ext uri="{FF2B5EF4-FFF2-40B4-BE49-F238E27FC236}">
                <a16:creationId xmlns:a16="http://schemas.microsoft.com/office/drawing/2014/main" id="{2E277FF5-CACB-759F-388E-AD29AFB337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5525245" y="2334094"/>
            <a:ext cx="1207081" cy="24036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4A1946-9EDE-F02B-5457-34D605D286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5621399" y="2782183"/>
            <a:ext cx="960568" cy="14929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0CA8EBB-6FC7-9F1D-88A5-7AA6397EEF5E}"/>
              </a:ext>
            </a:extLst>
          </p:cNvPr>
          <p:cNvSpPr txBox="1"/>
          <p:nvPr/>
        </p:nvSpPr>
        <p:spPr>
          <a:xfrm>
            <a:off x="3640842" y="3346177"/>
            <a:ext cx="1958472"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Avg. Surge</a:t>
            </a:r>
          </a:p>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+75%</a:t>
            </a:r>
          </a:p>
        </p:txBody>
      </p:sp>
    </p:spTree>
    <p:extLst>
      <p:ext uri="{BB962C8B-B14F-4D97-AF65-F5344CB8AC3E}">
        <p14:creationId xmlns:p14="http://schemas.microsoft.com/office/powerpoint/2010/main" val="3246334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16</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$15/hour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9-11AM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Rectangle 4">
            <a:extLst>
              <a:ext uri="{FF2B5EF4-FFF2-40B4-BE49-F238E27FC236}">
                <a16:creationId xmlns:a16="http://schemas.microsoft.com/office/drawing/2014/main" id="{86F3E0FB-ABF1-72FF-AEA7-B7A116AE11C2}"/>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6" name="Oval 5">
            <a:extLst>
              <a:ext uri="{FF2B5EF4-FFF2-40B4-BE49-F238E27FC236}">
                <a16:creationId xmlns:a16="http://schemas.microsoft.com/office/drawing/2014/main" id="{D4F0D756-DDAA-91BF-1BF8-D5E5A7573B95}"/>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pic>
        <p:nvPicPr>
          <p:cNvPr id="7" name="Picture 4">
            <a:extLst>
              <a:ext uri="{FF2B5EF4-FFF2-40B4-BE49-F238E27FC236}">
                <a16:creationId xmlns:a16="http://schemas.microsoft.com/office/drawing/2014/main" id="{2E277FF5-CACB-759F-388E-AD29AFB337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5525245" y="2334094"/>
            <a:ext cx="1207081" cy="24036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4A1946-9EDE-F02B-5457-34D605D286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5621399" y="2782183"/>
            <a:ext cx="960568" cy="14929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0CA8EBB-6FC7-9F1D-88A5-7AA6397EEF5E}"/>
              </a:ext>
            </a:extLst>
          </p:cNvPr>
          <p:cNvSpPr txBox="1"/>
          <p:nvPr/>
        </p:nvSpPr>
        <p:spPr>
          <a:xfrm>
            <a:off x="3640842" y="3346177"/>
            <a:ext cx="1958472"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Avg. Surge</a:t>
            </a:r>
          </a:p>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+75%</a:t>
            </a:r>
          </a:p>
        </p:txBody>
      </p:sp>
      <p:sp>
        <p:nvSpPr>
          <p:cNvPr id="19" name="Oval 18">
            <a:extLst>
              <a:ext uri="{FF2B5EF4-FFF2-40B4-BE49-F238E27FC236}">
                <a16:creationId xmlns:a16="http://schemas.microsoft.com/office/drawing/2014/main" id="{050BDBE1-F210-0EE9-AD01-0A9C280AEBAC}"/>
              </a:ext>
            </a:extLst>
          </p:cNvPr>
          <p:cNvSpPr/>
          <p:nvPr/>
        </p:nvSpPr>
        <p:spPr>
          <a:xfrm>
            <a:off x="7652770" y="2529989"/>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4117176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20727-36B3-CF73-7CE8-B1F8E6AB06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99662D-B615-1013-B603-0833FBB3407E}"/>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10B9F3C8-5BC4-A118-85C7-C71B917BCBC0}"/>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58131A5D-7C41-E57F-B6E6-F2E0692304FE}"/>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54" name="Rectangle 53">
            <a:extLst>
              <a:ext uri="{FF2B5EF4-FFF2-40B4-BE49-F238E27FC236}">
                <a16:creationId xmlns:a16="http://schemas.microsoft.com/office/drawing/2014/main" id="{67424E2B-CA17-3AC3-F18D-68BF7305E33D}"/>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59" name="Content Placeholder 2">
            <a:extLst>
              <a:ext uri="{FF2B5EF4-FFF2-40B4-BE49-F238E27FC236}">
                <a16:creationId xmlns:a16="http://schemas.microsoft.com/office/drawing/2014/main" id="{812F8E59-0CDD-ADE7-10BC-99D3489F2556}"/>
              </a:ext>
            </a:extLst>
          </p:cNvPr>
          <p:cNvSpPr txBox="1">
            <a:spLocks/>
          </p:cNvSpPr>
          <p:nvPr/>
        </p:nvSpPr>
        <p:spPr>
          <a:xfrm>
            <a:off x="866930" y="2861164"/>
            <a:ext cx="3844468" cy="3014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July – Sep 2017, NYC</a:t>
            </a:r>
          </a:p>
          <a:p>
            <a:pPr marL="0" indent="0">
              <a:buNone/>
            </a:pPr>
            <a:r>
              <a:rPr lang="en-US" sz="2000" dirty="0"/>
              <a:t>140k work sessions</a:t>
            </a:r>
            <a:br>
              <a:rPr lang="en-US" sz="2000" dirty="0"/>
            </a:br>
            <a:r>
              <a:rPr lang="en-US" sz="1600" dirty="0">
                <a:solidFill>
                  <a:schemeClr val="bg1">
                    <a:lumMod val="50000"/>
                  </a:schemeClr>
                </a:solidFill>
              </a:rPr>
              <a:t>(consecutive online w/o breaks)</a:t>
            </a:r>
          </a:p>
          <a:p>
            <a:r>
              <a:rPr lang="en-US" sz="2000" dirty="0"/>
              <a:t>3805 drivers</a:t>
            </a:r>
          </a:p>
          <a:p>
            <a:r>
              <a:rPr lang="en-US" sz="2000" b="1" dirty="0"/>
              <a:t>Time</a:t>
            </a:r>
            <a:r>
              <a:rPr lang="en-US" sz="2000" dirty="0"/>
              <a:t> and </a:t>
            </a:r>
            <a:r>
              <a:rPr lang="en-US" sz="2000" b="1" dirty="0"/>
              <a:t>location</a:t>
            </a:r>
            <a:r>
              <a:rPr lang="en-US" sz="2000" dirty="0"/>
              <a:t> of </a:t>
            </a:r>
            <a:br>
              <a:rPr lang="en-US" sz="2000" dirty="0"/>
            </a:br>
            <a:r>
              <a:rPr lang="en-US" sz="2000" b="1" i="1" dirty="0"/>
              <a:t>first</a:t>
            </a:r>
            <a:r>
              <a:rPr lang="en-US" sz="2000" b="1" dirty="0"/>
              <a:t> pick-up </a:t>
            </a:r>
            <a:r>
              <a:rPr lang="en-US" sz="2000" dirty="0"/>
              <a:t>and </a:t>
            </a:r>
            <a:r>
              <a:rPr lang="en-US" sz="2000" b="1" i="1" dirty="0"/>
              <a:t>last</a:t>
            </a:r>
            <a:r>
              <a:rPr lang="en-US" sz="2000" b="1" dirty="0"/>
              <a:t> drop-off</a:t>
            </a:r>
          </a:p>
          <a:p>
            <a:endParaRPr lang="en-US" sz="2000" b="1" dirty="0"/>
          </a:p>
          <a:p>
            <a:r>
              <a:rPr lang="en-US" sz="2000" dirty="0"/>
              <a:t>Guaranteed hourly pay</a:t>
            </a:r>
          </a:p>
          <a:p>
            <a:endParaRPr lang="en-US" sz="2000" dirty="0"/>
          </a:p>
        </p:txBody>
      </p:sp>
      <p:sp>
        <p:nvSpPr>
          <p:cNvPr id="11" name="Oval 10">
            <a:extLst>
              <a:ext uri="{FF2B5EF4-FFF2-40B4-BE49-F238E27FC236}">
                <a16:creationId xmlns:a16="http://schemas.microsoft.com/office/drawing/2014/main" id="{8F3B2256-1E0C-3D08-FA79-CADA5767C981}"/>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34A14B76-5507-10DB-23D9-62A89F1C1D07}"/>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01D38963-46C7-FE3A-FFE5-83B3E60558E6}"/>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spTree>
    <p:extLst>
      <p:ext uri="{BB962C8B-B14F-4D97-AF65-F5344CB8AC3E}">
        <p14:creationId xmlns:p14="http://schemas.microsoft.com/office/powerpoint/2010/main" val="4246418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59" name="Content Placeholder 2">
            <a:extLst>
              <a:ext uri="{FF2B5EF4-FFF2-40B4-BE49-F238E27FC236}">
                <a16:creationId xmlns:a16="http://schemas.microsoft.com/office/drawing/2014/main" id="{61B76B53-6AC1-0543-A750-8903A9A2B66B}"/>
              </a:ext>
            </a:extLst>
          </p:cNvPr>
          <p:cNvSpPr txBox="1">
            <a:spLocks/>
          </p:cNvSpPr>
          <p:nvPr/>
        </p:nvSpPr>
        <p:spPr>
          <a:xfrm>
            <a:off x="866930" y="2861164"/>
            <a:ext cx="3844468" cy="3014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July – Sep 2017, NYC</a:t>
            </a:r>
          </a:p>
          <a:p>
            <a:pPr marL="0" indent="0">
              <a:buNone/>
            </a:pPr>
            <a:r>
              <a:rPr lang="en-US" sz="2000" dirty="0"/>
              <a:t>140k work sessions</a:t>
            </a:r>
            <a:br>
              <a:rPr lang="en-US" sz="2000" dirty="0"/>
            </a:br>
            <a:r>
              <a:rPr lang="en-US" sz="1600" dirty="0">
                <a:solidFill>
                  <a:schemeClr val="bg1">
                    <a:lumMod val="50000"/>
                  </a:schemeClr>
                </a:solidFill>
              </a:rPr>
              <a:t>(consecutive online w/o breaks)</a:t>
            </a:r>
          </a:p>
          <a:p>
            <a:r>
              <a:rPr lang="en-US" sz="2000" dirty="0"/>
              <a:t>3805 drivers</a:t>
            </a:r>
          </a:p>
          <a:p>
            <a:r>
              <a:rPr lang="en-US" sz="2000" b="1" dirty="0"/>
              <a:t>Time</a:t>
            </a:r>
            <a:r>
              <a:rPr lang="en-US" sz="2000" dirty="0"/>
              <a:t> and </a:t>
            </a:r>
            <a:r>
              <a:rPr lang="en-US" sz="2000" b="1" dirty="0"/>
              <a:t>location</a:t>
            </a:r>
            <a:r>
              <a:rPr lang="en-US" sz="2000" dirty="0"/>
              <a:t> of </a:t>
            </a:r>
            <a:br>
              <a:rPr lang="en-US" sz="2000" dirty="0"/>
            </a:br>
            <a:r>
              <a:rPr lang="en-US" sz="2000" b="1" i="1" dirty="0"/>
              <a:t>first</a:t>
            </a:r>
            <a:r>
              <a:rPr lang="en-US" sz="2000" b="1" dirty="0"/>
              <a:t> pick-up </a:t>
            </a:r>
            <a:r>
              <a:rPr lang="en-US" sz="2000" dirty="0"/>
              <a:t>and </a:t>
            </a:r>
            <a:r>
              <a:rPr lang="en-US" sz="2000" b="1" i="1" dirty="0"/>
              <a:t>last</a:t>
            </a:r>
            <a:r>
              <a:rPr lang="en-US" sz="2000" b="1" dirty="0"/>
              <a:t> drop-off</a:t>
            </a:r>
          </a:p>
          <a:p>
            <a:endParaRPr lang="en-US" sz="2000" b="1" dirty="0"/>
          </a:p>
          <a:p>
            <a:r>
              <a:rPr lang="en-US" sz="2000" dirty="0"/>
              <a:t>Guaranteed hourly pay</a:t>
            </a:r>
          </a:p>
          <a:p>
            <a:endParaRPr lang="en-US" sz="2000" dirty="0"/>
          </a:p>
        </p:txBody>
      </p:sp>
      <p:sp>
        <p:nvSpPr>
          <p:cNvPr id="61" name="Content Placeholder 2">
            <a:extLst>
              <a:ext uri="{FF2B5EF4-FFF2-40B4-BE49-F238E27FC236}">
                <a16:creationId xmlns:a16="http://schemas.microsoft.com/office/drawing/2014/main" id="{ECF81D26-FA6D-F74F-BB78-D12B985BCFCC}"/>
              </a:ext>
            </a:extLst>
          </p:cNvPr>
          <p:cNvSpPr txBox="1">
            <a:spLocks/>
          </p:cNvSpPr>
          <p:nvPr/>
        </p:nvSpPr>
        <p:spPr>
          <a:xfrm>
            <a:off x="4989493" y="2861164"/>
            <a:ext cx="3844469" cy="3884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Trip records data</a:t>
            </a:r>
          </a:p>
          <a:p>
            <a:pPr marL="0" indent="0">
              <a:buNone/>
            </a:pPr>
            <a:r>
              <a:rPr lang="en-US" sz="2000" dirty="0"/>
              <a:t>35M ride-hailing trips</a:t>
            </a:r>
          </a:p>
          <a:p>
            <a:r>
              <a:rPr lang="en-US" sz="2000" dirty="0"/>
              <a:t>Platform ID</a:t>
            </a:r>
            <a:endParaRPr lang="en-US" sz="2000" strike="sngStrike" dirty="0"/>
          </a:p>
          <a:p>
            <a:r>
              <a:rPr lang="en-US" sz="2000" b="1" dirty="0"/>
              <a:t>Time</a:t>
            </a:r>
            <a:r>
              <a:rPr lang="en-US" sz="2000" dirty="0"/>
              <a:t> and </a:t>
            </a:r>
            <a:r>
              <a:rPr lang="en-US" sz="2000" b="1" dirty="0"/>
              <a:t>location</a:t>
            </a:r>
            <a:r>
              <a:rPr lang="en-US" sz="2000" dirty="0"/>
              <a:t> of </a:t>
            </a:r>
            <a:br>
              <a:rPr lang="en-US" sz="2000" dirty="0"/>
            </a:br>
            <a:r>
              <a:rPr lang="en-US" sz="2000" b="1" dirty="0"/>
              <a:t>every pick-up/drop-off</a:t>
            </a:r>
          </a:p>
          <a:p>
            <a:pPr marL="0" indent="0">
              <a:buNone/>
            </a:pPr>
            <a:endParaRPr lang="en-US" sz="2000" b="1" dirty="0"/>
          </a:p>
          <a:p>
            <a:pPr marL="0" indent="0">
              <a:buNone/>
            </a:pPr>
            <a:r>
              <a:rPr lang="en-US" sz="2000" b="1" dirty="0"/>
              <a:t>Price breakdowns</a:t>
            </a:r>
          </a:p>
          <a:p>
            <a:r>
              <a:rPr lang="en-US" sz="2000" dirty="0"/>
              <a:t>Pay per work</a:t>
            </a:r>
          </a:p>
        </p:txBody>
      </p:sp>
      <p:pic>
        <p:nvPicPr>
          <p:cNvPr id="62" name="Picture 2" descr="New York City Taxi and Limousine Commission - Wikipedia">
            <a:extLst>
              <a:ext uri="{FF2B5EF4-FFF2-40B4-BE49-F238E27FC236}">
                <a16:creationId xmlns:a16="http://schemas.microsoft.com/office/drawing/2014/main" id="{3B7AC80F-5979-5449-B99F-FC238F7C2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942" y="2861164"/>
            <a:ext cx="890255" cy="89025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sp>
        <p:nvSpPr>
          <p:cNvPr id="14" name="Oval 13">
            <a:extLst>
              <a:ext uri="{FF2B5EF4-FFF2-40B4-BE49-F238E27FC236}">
                <a16:creationId xmlns:a16="http://schemas.microsoft.com/office/drawing/2014/main" id="{0B16B6CA-AB55-704E-9FCA-AAA204EBFBC7}"/>
              </a:ext>
            </a:extLst>
          </p:cNvPr>
          <p:cNvSpPr/>
          <p:nvPr/>
        </p:nvSpPr>
        <p:spPr>
          <a:xfrm>
            <a:off x="7341149" y="5002905"/>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2856374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 driver for multiple ride-share companies in Manhattan in 2016. An ecosystem of apps has grown to help drivers get the most out of their shifts.">
            <a:extLst>
              <a:ext uri="{FF2B5EF4-FFF2-40B4-BE49-F238E27FC236}">
                <a16:creationId xmlns:a16="http://schemas.microsoft.com/office/drawing/2014/main" id="{01AC2CA5-D3CD-CAB5-391A-5734CA4ED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19" y="855448"/>
            <a:ext cx="7753311" cy="51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736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5" y="609978"/>
            <a:ext cx="7089519"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Temporal/Spatial Variations</a:t>
            </a:r>
            <a:endParaRPr lang="en-US" sz="2800" b="1" dirty="0">
              <a:solidFill>
                <a:srgbClr val="FFC000"/>
              </a:solidFill>
              <a:latin typeface="Helvetica" charset="0"/>
              <a:ea typeface="Helvetica" charset="0"/>
              <a:cs typeface="Helvetica" charset="0"/>
            </a:endParaRPr>
          </a:p>
        </p:txBody>
      </p:sp>
      <p:pic>
        <p:nvPicPr>
          <p:cNvPr id="1028" name="Picture 4" descr="[animate output image]">
            <a:extLst>
              <a:ext uri="{FF2B5EF4-FFF2-40B4-BE49-F238E27FC236}">
                <a16:creationId xmlns:a16="http://schemas.microsoft.com/office/drawing/2014/main" id="{5031329B-55B0-AB4D-9AC2-5B2F3A6BF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02" y="2407765"/>
            <a:ext cx="4485700" cy="40633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687D056-1415-6F46-B451-18F6816817C3}"/>
              </a:ext>
            </a:extLst>
          </p:cNvPr>
          <p:cNvSpPr/>
          <p:nvPr/>
        </p:nvSpPr>
        <p:spPr>
          <a:xfrm>
            <a:off x="621358" y="2348933"/>
            <a:ext cx="1507253" cy="241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7D9BBB-992A-CE4B-B4CF-2332CB0567E2}"/>
              </a:ext>
            </a:extLst>
          </p:cNvPr>
          <p:cNvSpPr/>
          <p:nvPr/>
        </p:nvSpPr>
        <p:spPr>
          <a:xfrm>
            <a:off x="153589" y="1728607"/>
            <a:ext cx="4707979" cy="59025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P(Supply shortage on competitor)</a:t>
            </a:r>
          </a:p>
        </p:txBody>
      </p:sp>
      <p:sp>
        <p:nvSpPr>
          <p:cNvPr id="14" name="Oval 13">
            <a:extLst>
              <a:ext uri="{FF2B5EF4-FFF2-40B4-BE49-F238E27FC236}">
                <a16:creationId xmlns:a16="http://schemas.microsoft.com/office/drawing/2014/main" id="{D69A8E40-3C6F-0647-A903-C854780C06F7}"/>
              </a:ext>
            </a:extLst>
          </p:cNvPr>
          <p:cNvSpPr/>
          <p:nvPr/>
        </p:nvSpPr>
        <p:spPr>
          <a:xfrm>
            <a:off x="4028304" y="2267123"/>
            <a:ext cx="405614" cy="4056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304858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5" y="609978"/>
            <a:ext cx="7089519"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Temporal/Spatial Variations</a:t>
            </a:r>
            <a:endParaRPr lang="en-US" sz="2800" b="1" dirty="0">
              <a:solidFill>
                <a:srgbClr val="FFC000"/>
              </a:solidFill>
              <a:latin typeface="Helvetica" charset="0"/>
              <a:ea typeface="Helvetica" charset="0"/>
              <a:cs typeface="Helvetica" charset="0"/>
            </a:endParaRPr>
          </a:p>
        </p:txBody>
      </p:sp>
      <p:pic>
        <p:nvPicPr>
          <p:cNvPr id="1026" name="Picture 2" descr="[animate output image]">
            <a:extLst>
              <a:ext uri="{FF2B5EF4-FFF2-40B4-BE49-F238E27FC236}">
                <a16:creationId xmlns:a16="http://schemas.microsoft.com/office/drawing/2014/main" id="{D81F829E-488B-F644-B392-123A40BE0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101" y="2407765"/>
            <a:ext cx="4485701" cy="4063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imate output image]">
            <a:extLst>
              <a:ext uri="{FF2B5EF4-FFF2-40B4-BE49-F238E27FC236}">
                <a16:creationId xmlns:a16="http://schemas.microsoft.com/office/drawing/2014/main" id="{5031329B-55B0-AB4D-9AC2-5B2F3A6BF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02" y="2407765"/>
            <a:ext cx="4485700" cy="40633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50A589-A1BF-1F4A-A414-23BC4D63740B}"/>
              </a:ext>
            </a:extLst>
          </p:cNvPr>
          <p:cNvSpPr/>
          <p:nvPr/>
        </p:nvSpPr>
        <p:spPr>
          <a:xfrm>
            <a:off x="5130643" y="1728607"/>
            <a:ext cx="3074622" cy="59025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P(Leaving focal firm)</a:t>
            </a:r>
          </a:p>
        </p:txBody>
      </p:sp>
      <p:sp>
        <p:nvSpPr>
          <p:cNvPr id="2" name="Rectangle 1">
            <a:extLst>
              <a:ext uri="{FF2B5EF4-FFF2-40B4-BE49-F238E27FC236}">
                <a16:creationId xmlns:a16="http://schemas.microsoft.com/office/drawing/2014/main" id="{EDF16079-33A2-E44A-814C-14041964FA09}"/>
              </a:ext>
            </a:extLst>
          </p:cNvPr>
          <p:cNvSpPr/>
          <p:nvPr/>
        </p:nvSpPr>
        <p:spPr>
          <a:xfrm>
            <a:off x="4778949" y="2348933"/>
            <a:ext cx="1366576" cy="241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87D056-1415-6F46-B451-18F6816817C3}"/>
              </a:ext>
            </a:extLst>
          </p:cNvPr>
          <p:cNvSpPr/>
          <p:nvPr/>
        </p:nvSpPr>
        <p:spPr>
          <a:xfrm>
            <a:off x="621358" y="2348933"/>
            <a:ext cx="1507253" cy="241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7D9BBB-992A-CE4B-B4CF-2332CB0567E2}"/>
              </a:ext>
            </a:extLst>
          </p:cNvPr>
          <p:cNvSpPr/>
          <p:nvPr/>
        </p:nvSpPr>
        <p:spPr>
          <a:xfrm>
            <a:off x="153589" y="1728607"/>
            <a:ext cx="4707979" cy="59025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P(Supply shortage on competitor)</a:t>
            </a:r>
          </a:p>
        </p:txBody>
      </p:sp>
      <p:sp>
        <p:nvSpPr>
          <p:cNvPr id="13" name="Oval 12">
            <a:extLst>
              <a:ext uri="{FF2B5EF4-FFF2-40B4-BE49-F238E27FC236}">
                <a16:creationId xmlns:a16="http://schemas.microsoft.com/office/drawing/2014/main" id="{EC4436A5-B854-6D48-A955-95A6BD8761B7}"/>
              </a:ext>
            </a:extLst>
          </p:cNvPr>
          <p:cNvSpPr/>
          <p:nvPr/>
        </p:nvSpPr>
        <p:spPr>
          <a:xfrm>
            <a:off x="8240325" y="2318860"/>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4" name="Oval 13">
            <a:extLst>
              <a:ext uri="{FF2B5EF4-FFF2-40B4-BE49-F238E27FC236}">
                <a16:creationId xmlns:a16="http://schemas.microsoft.com/office/drawing/2014/main" id="{D69A8E40-3C6F-0647-A903-C854780C06F7}"/>
              </a:ext>
            </a:extLst>
          </p:cNvPr>
          <p:cNvSpPr/>
          <p:nvPr/>
        </p:nvSpPr>
        <p:spPr>
          <a:xfrm>
            <a:off x="4028304" y="2267123"/>
            <a:ext cx="405614" cy="4056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14173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 y="-679034"/>
            <a:ext cx="9448800" cy="9138409"/>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4CB6F9D-6605-B94E-97E8-57EB7FB425CC}"/>
              </a:ext>
            </a:extLst>
          </p:cNvPr>
          <p:cNvSpPr/>
          <p:nvPr/>
        </p:nvSpPr>
        <p:spPr>
          <a:xfrm>
            <a:off x="748748" y="2814567"/>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Structural Model + Estimation</a:t>
            </a:r>
            <a:endParaRPr lang="en-US" sz="2800" b="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43CA9D1E-80BF-6E43-9CEA-E9680D45AFCE}"/>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0A36A7B1-3117-404F-A8BA-53CAE2987BEE}"/>
              </a:ext>
            </a:extLst>
          </p:cNvPr>
          <p:cNvPicPr>
            <a:picLocks noChangeAspect="1"/>
          </p:cNvPicPr>
          <p:nvPr/>
        </p:nvPicPr>
        <p:blipFill>
          <a:blip r:embed="rId4"/>
          <a:stretch>
            <a:fillRect/>
          </a:stretch>
        </p:blipFill>
        <p:spPr>
          <a:xfrm>
            <a:off x="13257495" y="3299283"/>
            <a:ext cx="1123304" cy="739965"/>
          </a:xfrm>
          <a:prstGeom prst="rect">
            <a:avLst/>
          </a:prstGeom>
        </p:spPr>
      </p:pic>
      <p:sp>
        <p:nvSpPr>
          <p:cNvPr id="8" name="Rectangle 7">
            <a:extLst>
              <a:ext uri="{FF2B5EF4-FFF2-40B4-BE49-F238E27FC236}">
                <a16:creationId xmlns:a16="http://schemas.microsoft.com/office/drawing/2014/main" id="{88237160-A4AC-A345-9185-10337D258FAF}"/>
              </a:ext>
            </a:extLst>
          </p:cNvPr>
          <p:cNvSpPr/>
          <p:nvPr/>
        </p:nvSpPr>
        <p:spPr>
          <a:xfrm>
            <a:off x="1699534" y="3510603"/>
            <a:ext cx="5744932"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of Dynamic Decisions</a:t>
            </a:r>
            <a:endParaRPr lang="en-US" sz="2800" b="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2484399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AA04E-507D-81D1-3888-C4B1768F23F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8F4849E1-2D91-C1F5-C375-0EBF894A15A8}"/>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74A172E0-4003-B7F7-51E7-8D7E27D05A5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10E812E3-5610-C714-B954-8074103FCD87}"/>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26D2D230-8F4D-2727-365D-34AE34191160}"/>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20E6C17-C13A-A27D-40C5-6D245F2C625B}"/>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7" name="Rectangle 26">
            <a:extLst>
              <a:ext uri="{FF2B5EF4-FFF2-40B4-BE49-F238E27FC236}">
                <a16:creationId xmlns:a16="http://schemas.microsoft.com/office/drawing/2014/main" id="{A5373FB3-491B-3750-076C-6F939519EC76}"/>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C56D6300-FA02-86DF-3E73-A554F71DD297}"/>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CEF541BF-F23C-E8D5-636D-6B3C5F46D906}"/>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D8040BC7-8543-A265-8CD4-95DD6FB31FDB}"/>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8DDD5BE9-B799-1D83-359B-13A42514029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90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22559-EC52-E8DB-9C67-0F3B77EAE93C}"/>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3076E552-F840-5E7D-0525-7D81241ECD81}"/>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94D13DCB-1DCF-DB27-F2BE-F69E405B2880}"/>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2BA49A29-7B38-99D2-3640-49765FE5A4F4}"/>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267B2B42-4E34-ADB2-F5DF-2CD62F897595}"/>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2BB728C-B174-E866-9FFE-3716F0975D76}"/>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68A4DE62-2EF1-5821-1519-CCF0EEACD3DD}"/>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5" name="Rectangle 24">
            <a:extLst>
              <a:ext uri="{FF2B5EF4-FFF2-40B4-BE49-F238E27FC236}">
                <a16:creationId xmlns:a16="http://schemas.microsoft.com/office/drawing/2014/main" id="{AF7F263F-E0DB-286D-CF74-9B140B07226E}"/>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2A116818-85D1-F322-1ACE-F2A2B89685F0}"/>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39E6E129-F662-87DC-0732-C7AE44C9B981}"/>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FA6E59FC-C008-0DB6-5024-EC456430ACB5}"/>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054400A7-446D-2C14-AC74-E3F19DA3206C}"/>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0E91433E-8E00-8330-C0E2-3D7E93BBE953}"/>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6895B12A-E85A-A2C4-98C1-9EB54C280B57}"/>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D11A652C-99C2-B741-3ECC-B1DFAD840F3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871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62637-CAC3-C82C-EEE6-961DFA4780F4}"/>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AFCDC5E4-35C5-B8FE-ED52-63ED1608FE36}"/>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CCE19F30-45B8-48BD-74EF-9FCBB590A9F3}"/>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D0B52EAB-EC24-1DF0-9DAB-C51E5F79741E}"/>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091B0A95-6661-E013-2596-9E5DEA1BBFAF}"/>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340FF6C-0155-4976-2BDB-6D4F9F2DF1A9}"/>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F48580D0-01A2-EAE8-49E5-BFD2743B483F}"/>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3" name="Rectangle 22">
            <a:extLst>
              <a:ext uri="{FF2B5EF4-FFF2-40B4-BE49-F238E27FC236}">
                <a16:creationId xmlns:a16="http://schemas.microsoft.com/office/drawing/2014/main" id="{17B4AA79-26CC-E81D-F26E-A66A85BCF3E9}"/>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sp>
        <p:nvSpPr>
          <p:cNvPr id="25" name="Rectangle 24">
            <a:extLst>
              <a:ext uri="{FF2B5EF4-FFF2-40B4-BE49-F238E27FC236}">
                <a16:creationId xmlns:a16="http://schemas.microsoft.com/office/drawing/2014/main" id="{3F51AE5D-8C04-2F37-EE84-1F42EEB723C0}"/>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E18F407-0DF9-0D48-DD85-8C40971A031C}"/>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F49B6AB-CC25-CAB0-3F63-3885610A1D2E}"/>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3CD92-3252-BECA-2923-F3F07CC51FCC}"/>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BD3BC38-9DC1-4DA1-3067-44F710D07F86}"/>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C6DF2022-FE73-C4CE-DC76-84691A814DB2}"/>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0DA5D0BA-652E-05E3-2800-DB078CDDF6B1}"/>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F5E9CB94-7D3B-94F0-775D-338122BFF694}"/>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D2579AD0-4885-C6AE-2716-D9A7DB1F02A5}"/>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28D902DF-7F5C-9775-E362-95899AC3FCB7}"/>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795F488D-F768-B013-E5FD-31BD49DF8F4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01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2595-406D-D6FA-0C97-07E33997AF0D}"/>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B38E03B-C2B6-5F54-42A1-124174A077AC}"/>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2012C969-FD9D-0D2F-AA05-B7B490736613}"/>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29A8097A-A093-72BD-7928-A3D9E7590262}"/>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F4EE9BE7-9748-3C1F-EEFA-7B0C26420C1B}"/>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3E0FAC5-BB47-0E93-DED6-7CB3651F932C}"/>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D3643445-184C-148F-24D5-9E6E32E785D7}"/>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21A90D8E-A5F3-C3BE-CFAB-092804ADE4C4}"/>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9AF77334-6FE5-4257-33F9-89E71EC7FCAD}"/>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24" name="Straight Arrow Connector 23">
            <a:extLst>
              <a:ext uri="{FF2B5EF4-FFF2-40B4-BE49-F238E27FC236}">
                <a16:creationId xmlns:a16="http://schemas.microsoft.com/office/drawing/2014/main" id="{EC27B55C-94FC-763F-5947-EBC5A7FF5DF8}"/>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2413C67-8013-A9C6-2366-86739588A05C}"/>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E9624549-3285-F01A-14F9-0F668059D959}"/>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24BEBA-DE55-8DE1-B852-9C09E5663EAF}"/>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DCAF27D-063E-B216-8D6A-F9A5E8525362}"/>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EC8AD34-8E5B-08A8-B6BB-1163B705456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B8892EC3-DDEC-5141-D9F6-39909EB7227C}"/>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243E6444-7E0D-5C34-1589-C6CFDFAB6AB4}"/>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C567C897-D047-93E2-75FC-B5CCD34DE4F9}"/>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441D22EE-86A8-7047-BF1D-CC4D0E240CBB}"/>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B92D00C8-DD68-19B0-D22D-6857EA6567A2}"/>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F9AA79-10E1-42C8-AEB1-DAABC6DE594A}"/>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00ED6CB-5E86-41D8-5B3E-0CDDC62C5A17}"/>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a:extLst>
              <a:ext uri="{FF2B5EF4-FFF2-40B4-BE49-F238E27FC236}">
                <a16:creationId xmlns:a16="http://schemas.microsoft.com/office/drawing/2014/main" id="{DC46857C-538B-4234-811D-B426B2CDDE89}"/>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sp>
        <p:nvSpPr>
          <p:cNvPr id="47" name="Rectangle 46">
            <a:extLst>
              <a:ext uri="{FF2B5EF4-FFF2-40B4-BE49-F238E27FC236}">
                <a16:creationId xmlns:a16="http://schemas.microsoft.com/office/drawing/2014/main" id="{EBE82E2C-F037-D658-31E9-8DE81249FC6E}"/>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19885508-AC6F-61B5-9605-FE94DBE7E590}"/>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1CF79646-84EF-3434-6D48-5DA79355E9EA}"/>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C0406B90-F428-4B73-6487-E5608B01691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906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F582D-24E3-1EA8-E5C0-74D38863C936}"/>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17FEB97C-EA4D-8B66-A59C-F110AB7093F6}"/>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F89F849E-83DA-A34E-A7FA-4AD8421A7971}"/>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88D9B896-0BF4-64E0-B1CB-723E470DD4DC}"/>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459531B8-97D4-AD2F-F710-F683E88A48E7}"/>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7D9201F-AFEC-1D77-D9E7-B00CF4C06D1A}"/>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241C21B9-B04C-87A0-7CD8-A479DCC79D0E}"/>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35E99874-5ECD-3E9C-48A3-EC0EC9321352}"/>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B6B82206-66DF-A78F-04C8-8D48C8E131B4}"/>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24" name="Straight Arrow Connector 23">
            <a:extLst>
              <a:ext uri="{FF2B5EF4-FFF2-40B4-BE49-F238E27FC236}">
                <a16:creationId xmlns:a16="http://schemas.microsoft.com/office/drawing/2014/main" id="{71995A28-7076-FF79-1679-30F056B3D979}"/>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D2F7BA8-D142-253D-CC78-6140C519B104}"/>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5011462-2C2A-40F2-EC60-1B822DB4E46D}"/>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6E78B2F-F5C6-41E6-9C23-548290582D8B}"/>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9F919F0-EC0A-F434-1327-267EFE905646}"/>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25653A3-4755-AACB-FB99-2EAF0B24CFD0}"/>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1767C940-6B3F-CDE5-C1F7-EBA295D8E0F0}"/>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FEC5451B-72D7-46FE-8F4F-BBC42F1B5F89}"/>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9BC8C465-DD72-2781-6D01-F1446D0A1938}"/>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520D5306-9D30-03C9-A357-7B0B10AA79EB}"/>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5527FD11-DE19-2F4F-834F-2E53B4AF5249}"/>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DF7CDAB-C315-983C-2AFB-2594084C5697}"/>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F57CF9A-9533-765F-6238-3FCA1D93F9A9}"/>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020080E9-DFE1-A404-3D7A-3CACC85D05D1}"/>
              </a:ext>
            </a:extLst>
          </p:cNvPr>
          <p:cNvSpPr/>
          <p:nvPr/>
        </p:nvSpPr>
        <p:spPr>
          <a:xfrm>
            <a:off x="6778741"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B</a:t>
            </a:r>
          </a:p>
        </p:txBody>
      </p:sp>
      <p:sp>
        <p:nvSpPr>
          <p:cNvPr id="34" name="Rectangle 33">
            <a:extLst>
              <a:ext uri="{FF2B5EF4-FFF2-40B4-BE49-F238E27FC236}">
                <a16:creationId xmlns:a16="http://schemas.microsoft.com/office/drawing/2014/main" id="{D17ABA2C-C154-49E7-8A90-1E24AA44C4D1}"/>
              </a:ext>
            </a:extLst>
          </p:cNvPr>
          <p:cNvSpPr/>
          <p:nvPr/>
        </p:nvSpPr>
        <p:spPr>
          <a:xfrm>
            <a:off x="6778741"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38" name="Straight Arrow Connector 37">
            <a:extLst>
              <a:ext uri="{FF2B5EF4-FFF2-40B4-BE49-F238E27FC236}">
                <a16:creationId xmlns:a16="http://schemas.microsoft.com/office/drawing/2014/main" id="{3DA38A77-7567-75DD-29CA-FB4E4248C8E6}"/>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CF9612-FA58-217B-3525-6023B669D9B4}"/>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F8689414-83C6-AAF5-52D1-91DAA15F032B}"/>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59EF356E-FB98-4A02-F6C5-DF9EB6B3BA8C}"/>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3FE25E84-6790-158C-1F3C-D4F7AC8967F5}"/>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1D9D0BC-2319-5AFA-FA81-F1750D54C78A}"/>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C178027B-2CFC-6611-CE2C-16303EBB629C}"/>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FC623E28-3994-458B-5EF9-5483BFE563F9}"/>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5388D44B-32E1-DE42-8C26-77A16868A868}"/>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AF0DE17C-8727-284A-4FC6-F97C4B881A1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25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A44AB-61F5-BD40-AA1C-652A428170BE}"/>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4E0E72E3-808D-C64D-9424-C85389877F0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905DD46B-C9B7-D844-BBC8-540010509A16}"/>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C93525A4-5E8C-4447-B974-FD74630B95A6}"/>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9F39A06-DD1A-1F46-A8CF-B64EEE01CD24}"/>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DC698F56-0BF9-824A-AD5A-2E94EE5A3BE3}"/>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5C7EA68C-2E4A-CC4F-9728-EE440B5C86B1}"/>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59ADBC47-9C77-ED45-ACA3-55A38398266A}"/>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24" name="Straight Arrow Connector 23">
            <a:extLst>
              <a:ext uri="{FF2B5EF4-FFF2-40B4-BE49-F238E27FC236}">
                <a16:creationId xmlns:a16="http://schemas.microsoft.com/office/drawing/2014/main" id="{CD4612DF-0FDB-7F4F-AA06-4C79525082AD}"/>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1C99724-DCDA-624A-A81D-F36D664D7423}"/>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A6A97027-68AA-5649-84DF-9DB6D27B8137}"/>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A28FE9-B7BA-D041-AFEF-760FEACEA967}"/>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80E2AC6-F370-8D4F-A915-64B427AC8AA6}"/>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FD417AB-8533-F843-9EBB-F5868185974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B052E493-68CB-454D-85FA-984AC7559CDB}"/>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200289E9-42E1-004B-B2EE-463FD0FBCE02}"/>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85304F56-77C6-004E-BCDA-5CA4E9811422}"/>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FB7205E2-E846-3141-9AD3-3B21147563CF}"/>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D2E8894F-46D5-844E-BEFB-BBEF6F924145}"/>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9E95C06-3696-264A-88FF-EF9DE1BA53DE}"/>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9E275E2-E9FC-E243-BC36-4E7ECD9A3B35}"/>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9805EE33-4E25-ED42-B049-CC449DAC3965}"/>
              </a:ext>
            </a:extLst>
          </p:cNvPr>
          <p:cNvSpPr/>
          <p:nvPr/>
        </p:nvSpPr>
        <p:spPr>
          <a:xfrm>
            <a:off x="6778741"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B</a:t>
            </a:r>
          </a:p>
        </p:txBody>
      </p:sp>
      <p:sp>
        <p:nvSpPr>
          <p:cNvPr id="34" name="Rectangle 33">
            <a:extLst>
              <a:ext uri="{FF2B5EF4-FFF2-40B4-BE49-F238E27FC236}">
                <a16:creationId xmlns:a16="http://schemas.microsoft.com/office/drawing/2014/main" id="{6EAFCEBE-885E-4346-AA3B-00DE882B1ED0}"/>
              </a:ext>
            </a:extLst>
          </p:cNvPr>
          <p:cNvSpPr/>
          <p:nvPr/>
        </p:nvSpPr>
        <p:spPr>
          <a:xfrm>
            <a:off x="6778741"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38" name="Straight Arrow Connector 37">
            <a:extLst>
              <a:ext uri="{FF2B5EF4-FFF2-40B4-BE49-F238E27FC236}">
                <a16:creationId xmlns:a16="http://schemas.microsoft.com/office/drawing/2014/main" id="{68BAF53A-AE54-014A-8424-DDE225882B08}"/>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FB91D02-671C-224A-8263-A50A9C42AAA5}"/>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39A584BA-02AE-7843-B42F-C0E0B8F585C7}"/>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F7F01E2C-9FED-8C44-AC12-5F7FF92E66E1}"/>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07A36A22-8FAF-424A-BA56-BF2B21F6FE02}"/>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F642B7-21F3-0545-89E5-F0E0981E0E4E}"/>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673FCE29-111C-3C43-BD59-5DE98B1325B5}"/>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09EC3999-E5AB-024A-9D0E-AC2E16653C1A}"/>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DE424FC2-5B5E-744B-9A1D-171EE8ABFAE1}"/>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F5592A2D-F0E7-D286-7443-AF8BD7AD6FB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8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animBg="1"/>
      <p:bldP spid="23" grpId="0" animBg="1"/>
      <p:bldP spid="25" grpId="0"/>
      <p:bldP spid="33" grpId="0"/>
      <p:bldP spid="43" grpId="0" animBg="1"/>
      <p:bldP spid="35" grpId="0" animBg="1"/>
      <p:bldP spid="28" grpId="0" animBg="1"/>
      <p:bldP spid="29" grpId="0" animBg="1"/>
      <p:bldP spid="34" grpId="0" animBg="1"/>
      <p:bldP spid="41" grpId="0" animBg="1"/>
      <p:bldP spid="42" grpId="0" animBg="1"/>
      <p:bldP spid="46" grpId="0"/>
      <p:bldP spid="47" grpId="0"/>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1968B-7CFF-FFA9-D5DA-4A1EC6678C00}"/>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52C553B8-CF73-5653-AF2A-C43C4544B32E}"/>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251465EA-71D6-5466-69C0-08B9765AA1D8}"/>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7D7C97CF-14A5-48D4-CE88-5432C654110B}"/>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B707E301-E6A7-6A72-909D-7C26E4C34D86}"/>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9816579-DF8C-CC4C-4ECB-B641FCBCDE91}"/>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2F28A639-CF95-2955-4958-0DAAFE8D9C27}"/>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41FFEDCF-2B14-F7C4-3634-087CC5BC2D43}"/>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3D83605C-3FE4-CBA3-0DD8-1947F9676EED}"/>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2B318A44-832A-8491-579C-351647798F7D}"/>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DE3778F-B862-C853-1F11-5A5244814089}"/>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B03A0934-C5B6-D1F8-E41F-8DCD0B724F70}"/>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888CCDB-3181-971E-EE2A-7D01185B56EB}"/>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EA1C0D-C4D5-4D7E-D263-25D5B2238464}"/>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DE45438-6EA6-E4C5-E4A1-D967C733BBD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B19E93ED-5301-648C-CB26-A70F451992A9}"/>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5132AC5C-8C74-EE8D-CFAE-DBF153C1A730}"/>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F3B1B646-562F-DCE8-9147-8D46B1A5E43C}"/>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6E9045FA-7283-EE10-11C3-E7348E171530}"/>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D3C8714D-A06F-6374-5265-2B39C3768E70}"/>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AB1AD64-8E09-2A06-DF82-17C841627528}"/>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FCD34E-8D8B-92E8-A621-D04E2CF17E54}"/>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E43F3FB2-FD2E-EE54-738A-AA1409E06426}"/>
              </a:ext>
            </a:extLst>
          </p:cNvPr>
          <p:cNvSpPr/>
          <p:nvPr/>
        </p:nvSpPr>
        <p:spPr>
          <a:xfrm>
            <a:off x="6778741"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B</a:t>
            </a:r>
          </a:p>
        </p:txBody>
      </p:sp>
      <p:sp>
        <p:nvSpPr>
          <p:cNvPr id="34" name="Rectangle 33">
            <a:extLst>
              <a:ext uri="{FF2B5EF4-FFF2-40B4-BE49-F238E27FC236}">
                <a16:creationId xmlns:a16="http://schemas.microsoft.com/office/drawing/2014/main" id="{A2FA6DA5-8653-6AD8-AD48-8197606C5CAF}"/>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DB93D22D-9472-629E-F3FD-644131B5F52A}"/>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A5A261-6291-36D5-3534-88F6DBDD03D3}"/>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A177D40F-8C86-B782-6A3B-7A0BC2AB7F4A}"/>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A6A81451-BC2C-FED6-5BA1-0BA4B19BEB94}"/>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53518BAF-7CFF-F103-F904-27A9EE27613E}"/>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2E02400-EA5D-0FF5-15AD-374094A41DDC}"/>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D67700C3-0FC0-B1CF-3F81-531C607A12B1}"/>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58ADBA6C-72FD-28FF-9B10-234EABD2998A}"/>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24B3AA67-EE38-50B4-A1DB-4CCFE103C530}"/>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51FE5518-C68C-17AF-A0A7-2CF72FB98C3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173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E0703-B0D4-CA52-8072-9656A2E9DCB8}"/>
            </a:ext>
          </a:extLst>
        </p:cNvPr>
        <p:cNvGrpSpPr/>
        <p:nvPr/>
      </p:nvGrpSpPr>
      <p:grpSpPr>
        <a:xfrm>
          <a:off x="0" y="0"/>
          <a:ext cx="0" cy="0"/>
          <a:chOff x="0" y="0"/>
          <a:chExt cx="0" cy="0"/>
        </a:xfrm>
      </p:grpSpPr>
      <p:pic>
        <p:nvPicPr>
          <p:cNvPr id="13" name="Picture 2" descr="A driver for multiple ride-share companies in Manhattan in 2016. An ecosystem of apps has grown to help drivers get the most out of their shifts.">
            <a:extLst>
              <a:ext uri="{FF2B5EF4-FFF2-40B4-BE49-F238E27FC236}">
                <a16:creationId xmlns:a16="http://schemas.microsoft.com/office/drawing/2014/main" id="{82A02C75-601E-94E2-195C-E837754A4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47" y="1436602"/>
            <a:ext cx="4231910" cy="282127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2FE77E9-33F2-0E84-E7F3-903EE6E58281}"/>
              </a:ext>
            </a:extLst>
          </p:cNvPr>
          <p:cNvSpPr/>
          <p:nvPr/>
        </p:nvSpPr>
        <p:spPr>
          <a:xfrm>
            <a:off x="5032274" y="2577762"/>
            <a:ext cx="3247344"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“Multihoming”</a:t>
            </a:r>
          </a:p>
        </p:txBody>
      </p:sp>
      <p:pic>
        <p:nvPicPr>
          <p:cNvPr id="1026" name="Picture 2" descr="Image may contain Electronics Phone Mobile Phone Cell Phone and GPS">
            <a:extLst>
              <a:ext uri="{FF2B5EF4-FFF2-40B4-BE49-F238E27FC236}">
                <a16:creationId xmlns:a16="http://schemas.microsoft.com/office/drawing/2014/main" id="{D26FDD8A-D01E-C884-76C2-5B001DE4D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3202" y="3251557"/>
            <a:ext cx="2623967" cy="51525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5E95231-CB56-D44B-1A89-BDD8A4F528AE}"/>
              </a:ext>
            </a:extLst>
          </p:cNvPr>
          <p:cNvPicPr>
            <a:picLocks noChangeAspect="1"/>
          </p:cNvPicPr>
          <p:nvPr/>
        </p:nvPicPr>
        <p:blipFill rotWithShape="1">
          <a:blip r:embed="rId5"/>
          <a:srcRect t="54902"/>
          <a:stretch/>
        </p:blipFill>
        <p:spPr>
          <a:xfrm>
            <a:off x="709432" y="5165471"/>
            <a:ext cx="1084285" cy="488991"/>
          </a:xfrm>
          <a:prstGeom prst="rect">
            <a:avLst/>
          </a:prstGeom>
        </p:spPr>
      </p:pic>
      <p:pic>
        <p:nvPicPr>
          <p:cNvPr id="6" name="Picture 5">
            <a:extLst>
              <a:ext uri="{FF2B5EF4-FFF2-40B4-BE49-F238E27FC236}">
                <a16:creationId xmlns:a16="http://schemas.microsoft.com/office/drawing/2014/main" id="{86E5E6C4-53E1-04BE-AD08-17BA68E4896D}"/>
              </a:ext>
            </a:extLst>
          </p:cNvPr>
          <p:cNvPicPr>
            <a:picLocks noChangeAspect="1"/>
          </p:cNvPicPr>
          <p:nvPr/>
        </p:nvPicPr>
        <p:blipFill>
          <a:blip r:embed="rId6"/>
          <a:stretch>
            <a:fillRect/>
          </a:stretch>
        </p:blipFill>
        <p:spPr>
          <a:xfrm>
            <a:off x="2171068" y="4527573"/>
            <a:ext cx="581235" cy="392343"/>
          </a:xfrm>
          <a:prstGeom prst="rect">
            <a:avLst/>
          </a:prstGeom>
        </p:spPr>
      </p:pic>
      <p:pic>
        <p:nvPicPr>
          <p:cNvPr id="11" name="Picture 2" descr="Uber - Wikipedia">
            <a:extLst>
              <a:ext uri="{FF2B5EF4-FFF2-40B4-BE49-F238E27FC236}">
                <a16:creationId xmlns:a16="http://schemas.microsoft.com/office/drawing/2014/main" id="{5216C94C-BAAE-C1DB-6B1C-406CEF150CD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8625" y="4566628"/>
            <a:ext cx="791165" cy="2741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85AEC0B-3C17-DBB3-2E2D-EF7DAABDF6C4}"/>
              </a:ext>
            </a:extLst>
          </p:cNvPr>
          <p:cNvPicPr>
            <a:picLocks noChangeAspect="1"/>
          </p:cNvPicPr>
          <p:nvPr/>
        </p:nvPicPr>
        <p:blipFill>
          <a:blip r:embed="rId8"/>
          <a:stretch>
            <a:fillRect/>
          </a:stretch>
        </p:blipFill>
        <p:spPr>
          <a:xfrm>
            <a:off x="3432663" y="5131447"/>
            <a:ext cx="966541" cy="194441"/>
          </a:xfrm>
          <a:prstGeom prst="rect">
            <a:avLst/>
          </a:prstGeom>
        </p:spPr>
      </p:pic>
      <p:pic>
        <p:nvPicPr>
          <p:cNvPr id="14" name="Picture 6" descr="Uber Eats logo and symbol, meaning, history, PNG">
            <a:extLst>
              <a:ext uri="{FF2B5EF4-FFF2-40B4-BE49-F238E27FC236}">
                <a16:creationId xmlns:a16="http://schemas.microsoft.com/office/drawing/2014/main" id="{3B416AB9-32B1-85E7-3D65-A15FE167FF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9074" y="4941142"/>
            <a:ext cx="1022315" cy="5750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ia-logo-b - DC DWV">
            <a:extLst>
              <a:ext uri="{FF2B5EF4-FFF2-40B4-BE49-F238E27FC236}">
                <a16:creationId xmlns:a16="http://schemas.microsoft.com/office/drawing/2014/main" id="{06FCDCC6-EF6A-0777-F100-B525C52C66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9131" y="4388465"/>
            <a:ext cx="1374014" cy="6304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eamless Logo - LogoDix">
            <a:extLst>
              <a:ext uri="{FF2B5EF4-FFF2-40B4-BE49-F238E27FC236}">
                <a16:creationId xmlns:a16="http://schemas.microsoft.com/office/drawing/2014/main" id="{73986D46-5AB1-B4E0-A48E-9F9F826006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002" y="5185046"/>
            <a:ext cx="1030045" cy="1030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GrubHub Logo in SVG Vector or PNG File Format - Logo.wine">
            <a:extLst>
              <a:ext uri="{FF2B5EF4-FFF2-40B4-BE49-F238E27FC236}">
                <a16:creationId xmlns:a16="http://schemas.microsoft.com/office/drawing/2014/main" id="{80177768-2525-AB02-B44A-3F5E6D0B1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1370" y="5327032"/>
            <a:ext cx="1123304" cy="7488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aviar logo - The Reward Boss">
            <a:extLst>
              <a:ext uri="{FF2B5EF4-FFF2-40B4-BE49-F238E27FC236}">
                <a16:creationId xmlns:a16="http://schemas.microsoft.com/office/drawing/2014/main" id="{E8471828-F54F-6BF9-FAF0-F13A3414C0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7038" y="5576590"/>
            <a:ext cx="843955" cy="2354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stmates-Logo - The Talpa Restaurant &amp;amp; Bar">
            <a:extLst>
              <a:ext uri="{FF2B5EF4-FFF2-40B4-BE49-F238E27FC236}">
                <a16:creationId xmlns:a16="http://schemas.microsoft.com/office/drawing/2014/main" id="{681E93C8-E24F-9ABC-B5E9-FBCCCD46185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2147" b="30266"/>
          <a:stretch/>
        </p:blipFill>
        <p:spPr bwMode="auto">
          <a:xfrm>
            <a:off x="1337627" y="6078883"/>
            <a:ext cx="1359197" cy="272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puff Releases New Data that Analyzes Trends in Consumer Behavior Amidst  COVID-19 | Gopuff Blog">
            <a:extLst>
              <a:ext uri="{FF2B5EF4-FFF2-40B4-BE49-F238E27FC236}">
                <a16:creationId xmlns:a16="http://schemas.microsoft.com/office/drawing/2014/main" id="{7681B517-2CAB-610A-9DFE-176C2755E94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2951" b="32933"/>
          <a:stretch/>
        </p:blipFill>
        <p:spPr bwMode="auto">
          <a:xfrm>
            <a:off x="2886913" y="6052087"/>
            <a:ext cx="865880" cy="28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03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B7669-07A3-57F3-EB06-11EE62C90B67}"/>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90B9F899-150E-AB6F-C8CF-004654419B89}"/>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87EC06D6-AA0F-D60A-8ADD-42865FD87202}"/>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A3C60979-B193-ED4B-39F2-FB28611135AD}"/>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47F7E004-A70A-742C-A9BA-1096217C9E0B}"/>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1002E57-1A6C-5C85-80AB-8528D2E4BF55}"/>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7557E2CC-D78E-D4D4-7ED0-CC6B56F3472B}"/>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1C48B63D-FB78-6EF6-E5A1-4E874EB26DEA}"/>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F7AE65BA-B7C2-62D9-87F3-05F371731FDB}"/>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F0C9CF11-EF1A-C7E1-AAEB-408AFB96690E}"/>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0F6DCD3-D643-03AF-2EB4-EBACADFDF966}"/>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584021D-2811-0271-73C5-2DA5D1089887}"/>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905CBFA-742A-0A42-632C-94504CB9B6C4}"/>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0F2607-12D9-818D-E768-66BA6194AB93}"/>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1A864D5-DCF1-D9D1-A358-60C2C6CC065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1E6A947E-D891-D357-4A63-EEEA04D332AF}"/>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C653826F-53DB-44E0-FCA4-AD2FDE0EAAC7}"/>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402CA1C1-BB7F-E12B-03F9-FA0B57FC9D06}"/>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1343176A-D203-608A-9C41-4490519F2F1F}"/>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10774BEF-19A3-4949-FE03-95518BDA964B}"/>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F1E2F2B-6D1A-3C32-CD5F-C09AE507A3E9}"/>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15E256F-7437-6CC1-5569-694203EB9A79}"/>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17306F04-05A7-DFEF-B595-0889A865E882}"/>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180E0312-831A-CF27-15E2-E3AF58587EDC}"/>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BE54E90-E1B5-124B-1396-A4C796C4CDE3}"/>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11FED7A9-843D-6C55-0E22-44C98271AA04}"/>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0DBF1B52-215D-FA73-0E10-A2D8307325B1}"/>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1625A111-50D9-6CA5-98E7-57DEAF34DE03}"/>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722BE34-CCAD-63FD-8360-B0E27125E04E}"/>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C8EBFC09-D58D-6522-F3C1-9F1CF77B61A6}"/>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42A09080-6E98-7A7F-8330-42DBEF6CA107}"/>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D6B7462E-46EB-7FC1-2719-B25EB9DA933C}"/>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33023169-C4A1-10EF-5A7D-77C3D0B1AAE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D51F57-E9BB-343F-3C92-50980A32F6AF}"/>
              </a:ext>
            </a:extLst>
          </p:cNvPr>
          <p:cNvSpPr/>
          <p:nvPr/>
        </p:nvSpPr>
        <p:spPr>
          <a:xfrm>
            <a:off x="6687255" y="3128990"/>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7" name="Rectangle 6">
            <a:extLst>
              <a:ext uri="{FF2B5EF4-FFF2-40B4-BE49-F238E27FC236}">
                <a16:creationId xmlns:a16="http://schemas.microsoft.com/office/drawing/2014/main" id="{A683A72D-D32B-46AF-237F-0F97CF753190}"/>
              </a:ext>
            </a:extLst>
          </p:cNvPr>
          <p:cNvSpPr/>
          <p:nvPr/>
        </p:nvSpPr>
        <p:spPr>
          <a:xfrm>
            <a:off x="8037149" y="2837349"/>
            <a:ext cx="926945" cy="461665"/>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9" name="Rectangle 8">
            <a:extLst>
              <a:ext uri="{FF2B5EF4-FFF2-40B4-BE49-F238E27FC236}">
                <a16:creationId xmlns:a16="http://schemas.microsoft.com/office/drawing/2014/main" id="{5893ED29-4F8C-CD04-7EAD-513FD476C792}"/>
              </a:ext>
            </a:extLst>
          </p:cNvPr>
          <p:cNvSpPr/>
          <p:nvPr/>
        </p:nvSpPr>
        <p:spPr>
          <a:xfrm>
            <a:off x="7576395" y="4070024"/>
            <a:ext cx="1336287" cy="276999"/>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
        <p:nvSpPr>
          <p:cNvPr id="10" name="Rectangle 9">
            <a:extLst>
              <a:ext uri="{FF2B5EF4-FFF2-40B4-BE49-F238E27FC236}">
                <a16:creationId xmlns:a16="http://schemas.microsoft.com/office/drawing/2014/main" id="{C8D54400-954A-D367-0DA4-569C929EDAC7}"/>
              </a:ext>
            </a:extLst>
          </p:cNvPr>
          <p:cNvSpPr/>
          <p:nvPr/>
        </p:nvSpPr>
        <p:spPr>
          <a:xfrm>
            <a:off x="6375360" y="3557901"/>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match</a:t>
            </a:r>
          </a:p>
        </p:txBody>
      </p:sp>
      <p:sp>
        <p:nvSpPr>
          <p:cNvPr id="11" name="Rectangle 10">
            <a:extLst>
              <a:ext uri="{FF2B5EF4-FFF2-40B4-BE49-F238E27FC236}">
                <a16:creationId xmlns:a16="http://schemas.microsoft.com/office/drawing/2014/main" id="{579895B8-587F-ACE7-2251-B94EC8339BB2}"/>
              </a:ext>
            </a:extLst>
          </p:cNvPr>
          <p:cNvSpPr/>
          <p:nvPr/>
        </p:nvSpPr>
        <p:spPr>
          <a:xfrm>
            <a:off x="6325083" y="3879866"/>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 match</a:t>
            </a:r>
          </a:p>
        </p:txBody>
      </p:sp>
    </p:spTree>
    <p:extLst>
      <p:ext uri="{BB962C8B-B14F-4D97-AF65-F5344CB8AC3E}">
        <p14:creationId xmlns:p14="http://schemas.microsoft.com/office/powerpoint/2010/main" val="3954289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4DAA1-CBA8-D489-5745-719E5CA8BA26}"/>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126635D1-B387-6A49-C104-67CBE49F70FC}"/>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409F79E8-E6F0-0011-9978-75AFA21CB67D}"/>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DA646C8C-B76E-4C6E-EAC1-BD3CB97E19DF}"/>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7B32D68D-E97E-95F7-08AE-D13F5CB1691F}"/>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FE01F49-7A87-4AF2-091D-588D38191224}"/>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7A3D0D80-2701-72FB-D597-6C35E3D887B4}"/>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3" name="Rectangle 22">
            <a:extLst>
              <a:ext uri="{FF2B5EF4-FFF2-40B4-BE49-F238E27FC236}">
                <a16:creationId xmlns:a16="http://schemas.microsoft.com/office/drawing/2014/main" id="{4A3B8E32-6C76-4090-F674-DA76FEDFA48C}"/>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24B8FC09-9EE5-5C83-9FB7-FC79D5349641}"/>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E59CEE9-4484-52BE-57CC-5603C40D46D8}"/>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00992873-6E85-59F2-66AE-19061911B806}"/>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B7E91DD-8481-2179-31D8-42573D51AD7D}"/>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4E40438-793D-7A97-BD89-DE3B3B410109}"/>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C89AFC4-94B2-9B32-D15A-5CC571A42FC2}"/>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0A2E73BB-3E6D-CAC9-59AA-25456B35B5A5}"/>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000ED72E-F268-459E-0E12-0E4AC77C83E5}"/>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11142811-7D14-80CF-1E78-E74C5B3C93CA}"/>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A57350F3-0756-5656-0AB4-20C2DBB70C12}"/>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B9A3ED9E-880D-ECAC-1992-D43C9897A7D7}"/>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58CA1F-0DE9-632C-A1A8-9F8DF76A281F}"/>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5A644DC-2224-41D6-F8D1-F64B6BCB50E2}"/>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13ADD94D-9698-8664-91CD-D1ED248742F4}"/>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37345EE3-160B-F62E-0C43-635534952074}"/>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0A6E617-0CD7-E19A-6557-E3A474D4E226}"/>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2CB55D4C-BD33-E2DF-F7A0-C436F4FF8C59}"/>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04549755-786C-C05A-114E-FCD5E10568F0}"/>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CBA4C8E6-D4AF-11A4-73BC-9F3B7DAB710E}"/>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F423DAF-317D-411B-E106-C938D2869B2B}"/>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7ACA12BD-AEB8-997D-93C4-C22AC16A7895}"/>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38C2CA9D-CCC5-2269-0D01-51ECB921B100}"/>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91B06C1C-4FDE-7985-9A97-FC98AAE4480C}"/>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39981585-E3D9-600B-87D6-9D9FB101624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259174-4287-D216-7204-FE32B437A299}"/>
              </a:ext>
            </a:extLst>
          </p:cNvPr>
          <p:cNvSpPr/>
          <p:nvPr/>
        </p:nvSpPr>
        <p:spPr>
          <a:xfrm>
            <a:off x="6687255" y="3128990"/>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7" name="Rectangle 6">
            <a:extLst>
              <a:ext uri="{FF2B5EF4-FFF2-40B4-BE49-F238E27FC236}">
                <a16:creationId xmlns:a16="http://schemas.microsoft.com/office/drawing/2014/main" id="{7EBF519E-D6EF-7023-1596-81D3D18E87F2}"/>
              </a:ext>
            </a:extLst>
          </p:cNvPr>
          <p:cNvSpPr/>
          <p:nvPr/>
        </p:nvSpPr>
        <p:spPr>
          <a:xfrm>
            <a:off x="8037149" y="2837349"/>
            <a:ext cx="926945" cy="461665"/>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9" name="Rectangle 8">
            <a:extLst>
              <a:ext uri="{FF2B5EF4-FFF2-40B4-BE49-F238E27FC236}">
                <a16:creationId xmlns:a16="http://schemas.microsoft.com/office/drawing/2014/main" id="{363D7B49-8566-0E9D-7284-9ED193CC1C6A}"/>
              </a:ext>
            </a:extLst>
          </p:cNvPr>
          <p:cNvSpPr/>
          <p:nvPr/>
        </p:nvSpPr>
        <p:spPr>
          <a:xfrm>
            <a:off x="7576395" y="4070024"/>
            <a:ext cx="1336287" cy="276999"/>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
        <p:nvSpPr>
          <p:cNvPr id="10" name="Rectangle 9">
            <a:extLst>
              <a:ext uri="{FF2B5EF4-FFF2-40B4-BE49-F238E27FC236}">
                <a16:creationId xmlns:a16="http://schemas.microsoft.com/office/drawing/2014/main" id="{1DE955A2-0759-6554-43B3-6B294217E48E}"/>
              </a:ext>
            </a:extLst>
          </p:cNvPr>
          <p:cNvSpPr/>
          <p:nvPr/>
        </p:nvSpPr>
        <p:spPr>
          <a:xfrm>
            <a:off x="6375360" y="3557901"/>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match</a:t>
            </a:r>
          </a:p>
        </p:txBody>
      </p:sp>
      <p:sp>
        <p:nvSpPr>
          <p:cNvPr id="11" name="Rectangle 10">
            <a:extLst>
              <a:ext uri="{FF2B5EF4-FFF2-40B4-BE49-F238E27FC236}">
                <a16:creationId xmlns:a16="http://schemas.microsoft.com/office/drawing/2014/main" id="{820992A5-49DA-7EAD-3F81-906AB50581EE}"/>
              </a:ext>
            </a:extLst>
          </p:cNvPr>
          <p:cNvSpPr/>
          <p:nvPr/>
        </p:nvSpPr>
        <p:spPr>
          <a:xfrm>
            <a:off x="6325083" y="3879866"/>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 match</a:t>
            </a:r>
          </a:p>
        </p:txBody>
      </p:sp>
      <p:sp>
        <p:nvSpPr>
          <p:cNvPr id="3" name="Rectangle 2">
            <a:extLst>
              <a:ext uri="{FF2B5EF4-FFF2-40B4-BE49-F238E27FC236}">
                <a16:creationId xmlns:a16="http://schemas.microsoft.com/office/drawing/2014/main" id="{56DEE4E5-6D94-8B91-9433-BC44F4E6C926}"/>
              </a:ext>
            </a:extLst>
          </p:cNvPr>
          <p:cNvSpPr/>
          <p:nvPr/>
        </p:nvSpPr>
        <p:spPr>
          <a:xfrm>
            <a:off x="2355456" y="3739120"/>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endPar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844621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A2EF9-4153-91BE-8255-A4F9455A790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0315EEF9-9C7A-DECC-3569-6FFB0DD4CCFB}"/>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57FFB097-806C-28DE-6DCE-ACAB413A5F5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192AD8AD-FF05-5BFC-E593-CCC65E122A45}"/>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BBDEF0B9-6036-929A-7405-ACAB86272561}"/>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9321E47-0F3B-3DA5-6B91-DB6230B8F9A5}"/>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3" name="Rectangle 22">
            <a:extLst>
              <a:ext uri="{FF2B5EF4-FFF2-40B4-BE49-F238E27FC236}">
                <a16:creationId xmlns:a16="http://schemas.microsoft.com/office/drawing/2014/main" id="{9C17CDA4-592A-AD92-1E48-CE8AE5D9C8A2}"/>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B98E25EB-2794-FA29-1844-A94B3D2C7C84}"/>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BBA2F32-1C20-67EA-6369-38484F37C470}"/>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8A0FAAF-D31F-D2CA-606E-6942D8EF7003}"/>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B661B69-485F-450A-FE56-39B7813BA377}"/>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2DCC43-A09B-B917-34ED-174CB981A390}"/>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9F96E8-57A3-CD19-321A-58358066ECF9}"/>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9EFC18FA-2D63-1526-7EF4-4FE61FAAFA75}"/>
              </a:ext>
            </a:extLst>
          </p:cNvPr>
          <p:cNvSpPr/>
          <p:nvPr/>
        </p:nvSpPr>
        <p:spPr>
          <a:xfrm rot="17425365">
            <a:off x="1541308" y="2377083"/>
            <a:ext cx="3042961" cy="3814198"/>
          </a:xfrm>
          <a:prstGeom prst="arc">
            <a:avLst>
              <a:gd name="adj1" fmla="val 16200000"/>
              <a:gd name="adj2" fmla="val 20231829"/>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30C690E8-DACB-2B1E-E8BA-5160A885DA4C}"/>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BA4195BF-2D7E-81F9-A34B-CB3B4C947975}"/>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B0070629-B396-2C52-C269-0C7192C5A86A}"/>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B30A54B4-2B8D-AA83-45DB-7F80D3D73FC0}"/>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63E86A-7C3F-DF22-CC80-8398CCEFE57C}"/>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A8DB4F8-8CB9-6331-FFFE-1A58907DFE64}"/>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39A6E2DC-3038-3F0B-ED51-464F7CC25816}"/>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01D4FD4A-BFAD-536B-9A78-AEABBD7B4522}"/>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582FE46-7205-3DF1-40F5-B5530B186C60}"/>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1376F3A1-0262-8F4E-CA82-98E3B156F302}"/>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9AA05336-5348-C342-6852-919D9AA582F9}"/>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3C56A5AA-A069-70D9-ABA6-DEE3B916CA30}"/>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962DD4-0759-BEDB-09E7-F72C6A5DEBC9}"/>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D6F6CAE0-0B92-64C2-A2E9-59377B9CB373}"/>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8F584656-9879-9BE4-20F8-9B0C62B171DA}"/>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931995DE-114C-A241-2479-D69C8ECEE429}"/>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CBCAB833-5644-7943-527E-2D363854D22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883C1F5-295F-6335-6E63-036473DA578A}"/>
              </a:ext>
            </a:extLst>
          </p:cNvPr>
          <p:cNvSpPr/>
          <p:nvPr/>
        </p:nvSpPr>
        <p:spPr>
          <a:xfrm>
            <a:off x="6687255" y="3128990"/>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7" name="Rectangle 6">
            <a:extLst>
              <a:ext uri="{FF2B5EF4-FFF2-40B4-BE49-F238E27FC236}">
                <a16:creationId xmlns:a16="http://schemas.microsoft.com/office/drawing/2014/main" id="{4734454A-06F8-4CCF-E61E-F8896470734F}"/>
              </a:ext>
            </a:extLst>
          </p:cNvPr>
          <p:cNvSpPr/>
          <p:nvPr/>
        </p:nvSpPr>
        <p:spPr>
          <a:xfrm>
            <a:off x="8075702" y="3003782"/>
            <a:ext cx="1106851"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9" name="Rectangle 8">
            <a:extLst>
              <a:ext uri="{FF2B5EF4-FFF2-40B4-BE49-F238E27FC236}">
                <a16:creationId xmlns:a16="http://schemas.microsoft.com/office/drawing/2014/main" id="{0BA6E3CD-DFFA-7C9E-D692-928D194D36AD}"/>
              </a:ext>
            </a:extLst>
          </p:cNvPr>
          <p:cNvSpPr/>
          <p:nvPr/>
        </p:nvSpPr>
        <p:spPr>
          <a:xfrm>
            <a:off x="7576395" y="4070024"/>
            <a:ext cx="1336287"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
        <p:nvSpPr>
          <p:cNvPr id="3" name="Rectangle 2">
            <a:extLst>
              <a:ext uri="{FF2B5EF4-FFF2-40B4-BE49-F238E27FC236}">
                <a16:creationId xmlns:a16="http://schemas.microsoft.com/office/drawing/2014/main" id="{4AB7A2B4-FE53-7D16-4A81-15058514C198}"/>
              </a:ext>
            </a:extLst>
          </p:cNvPr>
          <p:cNvSpPr/>
          <p:nvPr/>
        </p:nvSpPr>
        <p:spPr>
          <a:xfrm>
            <a:off x="2355456" y="3739120"/>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endPar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2" name="Rectangle 11">
            <a:extLst>
              <a:ext uri="{FF2B5EF4-FFF2-40B4-BE49-F238E27FC236}">
                <a16:creationId xmlns:a16="http://schemas.microsoft.com/office/drawing/2014/main" id="{8D444441-FF09-B41F-7921-588D02C160CA}"/>
              </a:ext>
            </a:extLst>
          </p:cNvPr>
          <p:cNvSpPr/>
          <p:nvPr/>
        </p:nvSpPr>
        <p:spPr>
          <a:xfrm>
            <a:off x="2447830" y="2703465"/>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w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13" name="Rectangle 12">
            <a:extLst>
              <a:ext uri="{FF2B5EF4-FFF2-40B4-BE49-F238E27FC236}">
                <a16:creationId xmlns:a16="http://schemas.microsoft.com/office/drawing/2014/main" id="{3B09A550-4E89-B8C0-6DCD-C43768E5789D}"/>
              </a:ext>
            </a:extLst>
          </p:cNvPr>
          <p:cNvSpPr/>
          <p:nvPr/>
        </p:nvSpPr>
        <p:spPr>
          <a:xfrm>
            <a:off x="3280444" y="2546579"/>
            <a:ext cx="1222953"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18" name="Rectangle 17">
            <a:extLst>
              <a:ext uri="{FF2B5EF4-FFF2-40B4-BE49-F238E27FC236}">
                <a16:creationId xmlns:a16="http://schemas.microsoft.com/office/drawing/2014/main" id="{B9374A7D-B01C-2D53-7108-FADA802721F7}"/>
              </a:ext>
            </a:extLst>
          </p:cNvPr>
          <p:cNvSpPr/>
          <p:nvPr/>
        </p:nvSpPr>
        <p:spPr>
          <a:xfrm>
            <a:off x="3372275" y="3634845"/>
            <a:ext cx="1336287"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Tree>
    <p:extLst>
      <p:ext uri="{BB962C8B-B14F-4D97-AF65-F5344CB8AC3E}">
        <p14:creationId xmlns:p14="http://schemas.microsoft.com/office/powerpoint/2010/main" val="3324422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67E96367-E8A7-4342-8011-ADAA36392E67}"/>
              </a:ext>
            </a:extLst>
          </p:cNvPr>
          <p:cNvSpPr/>
          <p:nvPr/>
        </p:nvSpPr>
        <p:spPr>
          <a:xfrm>
            <a:off x="5329323" y="5412445"/>
            <a:ext cx="490627" cy="490627"/>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738B8DE-5DAF-054B-B947-AD1433CB8338}"/>
              </a:ext>
            </a:extLst>
          </p:cNvPr>
          <p:cNvSpPr/>
          <p:nvPr/>
        </p:nvSpPr>
        <p:spPr>
          <a:xfrm>
            <a:off x="5806994" y="5412445"/>
            <a:ext cx="490627" cy="490627"/>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0BCF3F-60D4-2E4D-802B-2A70D1FB5671}"/>
              </a:ext>
            </a:extLst>
          </p:cNvPr>
          <p:cNvSpPr/>
          <p:nvPr/>
        </p:nvSpPr>
        <p:spPr>
          <a:xfrm>
            <a:off x="2543631" y="1668167"/>
            <a:ext cx="730713" cy="730713"/>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1345155" y="1651647"/>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22" name="Rectangle 21">
            <a:extLst>
              <a:ext uri="{FF2B5EF4-FFF2-40B4-BE49-F238E27FC236}">
                <a16:creationId xmlns:a16="http://schemas.microsoft.com/office/drawing/2014/main" id="{4E0E72E3-808D-C64D-9424-C85389877F0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pic>
        <p:nvPicPr>
          <p:cNvPr id="54" name="Picture 2">
            <a:extLst>
              <a:ext uri="{FF2B5EF4-FFF2-40B4-BE49-F238E27FC236}">
                <a16:creationId xmlns:a16="http://schemas.microsoft.com/office/drawing/2014/main" id="{314E63E1-1BDE-6B40-A74F-66FE04A83E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776" b="50613"/>
          <a:stretch/>
        </p:blipFill>
        <p:spPr bwMode="auto">
          <a:xfrm>
            <a:off x="1124231" y="3594099"/>
            <a:ext cx="1113690"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2751CEAD-6AA0-EB48-844A-7A39B77DF0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58" r="50690" b="50613"/>
          <a:stretch/>
        </p:blipFill>
        <p:spPr bwMode="auto">
          <a:xfrm>
            <a:off x="3229335" y="3594099"/>
            <a:ext cx="914400"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BB567EF7-711B-1544-BE7F-0D36BB422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72" r="27540" b="50613"/>
          <a:stretch/>
        </p:blipFill>
        <p:spPr bwMode="auto">
          <a:xfrm>
            <a:off x="5131031" y="3594099"/>
            <a:ext cx="887213"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F32DA1C3-A47A-C54E-8018-4729909295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0" b="50613"/>
          <a:stretch/>
        </p:blipFill>
        <p:spPr bwMode="auto">
          <a:xfrm>
            <a:off x="7005540" y="3594099"/>
            <a:ext cx="1126644" cy="134620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E56565C5-6C78-F648-991F-F7AD06756285}"/>
              </a:ext>
            </a:extLst>
          </p:cNvPr>
          <p:cNvSpPr/>
          <p:nvPr/>
        </p:nvSpPr>
        <p:spPr>
          <a:xfrm>
            <a:off x="3815540" y="684765"/>
            <a:ext cx="3790846" cy="584775"/>
          </a:xfrm>
          <a:prstGeom prst="rect">
            <a:avLst/>
          </a:prstGeom>
        </p:spPr>
        <p:txBody>
          <a:bodyPr wrap="none">
            <a:spAutoFit/>
          </a:bodyPr>
          <a:lstStyle/>
          <a:p>
            <a:pPr lvl="0"/>
            <a:r>
              <a:rPr lang="en-US" sz="3200" dirty="0">
                <a:latin typeface="Helvetica" charset="0"/>
                <a:ea typeface="Helvetica" charset="0"/>
                <a:cs typeface="Helvetica" charset="0"/>
              </a:rPr>
              <a:t>Drivers’ Parameters</a:t>
            </a:r>
            <a:endParaRPr lang="en-US" sz="2000" i="1" dirty="0">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5A4A51B-6886-9342-9AE3-6A3E990A7AE9}"/>
                  </a:ext>
                </a:extLst>
              </p:cNvPr>
              <p:cNvSpPr/>
              <p:nvPr/>
            </p:nvSpPr>
            <p:spPr>
              <a:xfrm>
                <a:off x="2669584" y="1648804"/>
                <a:ext cx="730713" cy="76944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40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m:oMathPara>
                </a14:m>
                <a:endParaRPr lang="en-US" sz="4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6" name="Rectangle 5">
                <a:extLst>
                  <a:ext uri="{FF2B5EF4-FFF2-40B4-BE49-F238E27FC236}">
                    <a16:creationId xmlns:a16="http://schemas.microsoft.com/office/drawing/2014/main" id="{55A4A51B-6886-9342-9AE3-6A3E990A7AE9}"/>
                  </a:ext>
                </a:extLst>
              </p:cNvPr>
              <p:cNvSpPr>
                <a:spLocks noRot="1" noChangeAspect="1" noMove="1" noResize="1" noEditPoints="1" noAdjustHandles="1" noChangeArrowheads="1" noChangeShapeType="1" noTextEdit="1"/>
              </p:cNvSpPr>
              <p:nvPr/>
            </p:nvSpPr>
            <p:spPr>
              <a:xfrm>
                <a:off x="2669584" y="1648804"/>
                <a:ext cx="730713" cy="769441"/>
              </a:xfrm>
              <a:prstGeom prst="rect">
                <a:avLst/>
              </a:prstGeom>
              <a:blipFill>
                <a:blip r:embed="rId4"/>
                <a:stretch>
                  <a:fillRect l="-22414" b="-17742"/>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A477F722-0C41-084E-BBDE-CAAA9B6685A0}"/>
              </a:ext>
            </a:extLst>
          </p:cNvPr>
          <p:cNvSpPr/>
          <p:nvPr/>
        </p:nvSpPr>
        <p:spPr>
          <a:xfrm>
            <a:off x="3178257" y="1825344"/>
            <a:ext cx="3790846"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discount / forward-looking factor</a:t>
            </a:r>
            <a:endParaRPr lang="en-US" sz="2000" dirty="0"/>
          </a:p>
        </p:txBody>
      </p:sp>
      <p:sp>
        <p:nvSpPr>
          <p:cNvPr id="62" name="Rectangle 61">
            <a:extLst>
              <a:ext uri="{FF2B5EF4-FFF2-40B4-BE49-F238E27FC236}">
                <a16:creationId xmlns:a16="http://schemas.microsoft.com/office/drawing/2014/main" id="{BAAE5311-0C98-AA4C-9699-3FDFE233B106}"/>
              </a:ext>
            </a:extLst>
          </p:cNvPr>
          <p:cNvSpPr/>
          <p:nvPr/>
        </p:nvSpPr>
        <p:spPr>
          <a:xfrm>
            <a:off x="3178257" y="2706742"/>
            <a:ext cx="4611505"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cost of working for a unit time interval</a:t>
            </a:r>
            <a:endParaRPr lang="en-US" sz="2000" dirty="0"/>
          </a:p>
        </p:txBody>
      </p:sp>
      <p:sp>
        <p:nvSpPr>
          <p:cNvPr id="63" name="Rectangle 62">
            <a:extLst>
              <a:ext uri="{FF2B5EF4-FFF2-40B4-BE49-F238E27FC236}">
                <a16:creationId xmlns:a16="http://schemas.microsoft.com/office/drawing/2014/main" id="{7A44242B-9015-9B47-8F1C-CCF786711770}"/>
              </a:ext>
            </a:extLst>
          </p:cNvPr>
          <p:cNvSpPr/>
          <p:nvPr/>
        </p:nvSpPr>
        <p:spPr>
          <a:xfrm>
            <a:off x="2555903" y="2594565"/>
            <a:ext cx="560366" cy="646331"/>
          </a:xfrm>
          <a:prstGeom prst="rect">
            <a:avLst/>
          </a:prstGeom>
        </p:spPr>
        <p:txBody>
          <a:bodyPr wrap="square">
            <a:spAutoFit/>
          </a:bodyPr>
          <a:lstStyle/>
          <a:p>
            <a:r>
              <a:rPr lang="en-US" sz="36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36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i</a:t>
            </a:r>
            <a:endParaRPr lang="en-US" sz="3600" i="1" baseline="-25000" dirty="0"/>
          </a:p>
        </p:txBody>
      </p:sp>
      <p:sp>
        <p:nvSpPr>
          <p:cNvPr id="64" name="Rectangle 63">
            <a:extLst>
              <a:ext uri="{FF2B5EF4-FFF2-40B4-BE49-F238E27FC236}">
                <a16:creationId xmlns:a16="http://schemas.microsoft.com/office/drawing/2014/main" id="{46F6F996-BA1C-E04C-93B6-3347689D37BA}"/>
              </a:ext>
            </a:extLst>
          </p:cNvPr>
          <p:cNvSpPr/>
          <p:nvPr/>
        </p:nvSpPr>
        <p:spPr>
          <a:xfrm>
            <a:off x="767308" y="1825344"/>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homogeneous</a:t>
            </a:r>
            <a:endParaRPr lang="en-US" sz="2000" dirty="0">
              <a:solidFill>
                <a:srgbClr val="00B050"/>
              </a:solidFill>
            </a:endParaRPr>
          </a:p>
        </p:txBody>
      </p:sp>
      <p:sp>
        <p:nvSpPr>
          <p:cNvPr id="65" name="Rectangle 64">
            <a:extLst>
              <a:ext uri="{FF2B5EF4-FFF2-40B4-BE49-F238E27FC236}">
                <a16:creationId xmlns:a16="http://schemas.microsoft.com/office/drawing/2014/main" id="{43A642C7-80A7-8847-BCD7-83F9A362A1A0}"/>
              </a:ext>
            </a:extLst>
          </p:cNvPr>
          <p:cNvSpPr/>
          <p:nvPr/>
        </p:nvSpPr>
        <p:spPr>
          <a:xfrm>
            <a:off x="767308" y="2705019"/>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heterogeneous</a:t>
            </a:r>
            <a:endParaRPr lang="en-US" sz="2000" dirty="0">
              <a:solidFill>
                <a:srgbClr val="00B050"/>
              </a:solidFill>
            </a:endParaRPr>
          </a:p>
        </p:txBody>
      </p:sp>
      <p:sp>
        <p:nvSpPr>
          <p:cNvPr id="67" name="Rectangle 66">
            <a:extLst>
              <a:ext uri="{FF2B5EF4-FFF2-40B4-BE49-F238E27FC236}">
                <a16:creationId xmlns:a16="http://schemas.microsoft.com/office/drawing/2014/main" id="{7001B11B-2972-EE4D-BF28-99845270A0C1}"/>
              </a:ext>
            </a:extLst>
          </p:cNvPr>
          <p:cNvSpPr/>
          <p:nvPr/>
        </p:nvSpPr>
        <p:spPr>
          <a:xfrm>
            <a:off x="1524738"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1</a:t>
            </a:r>
            <a:endParaRPr lang="en-US" sz="2000" i="1" baseline="-25000" dirty="0"/>
          </a:p>
        </p:txBody>
      </p:sp>
      <p:sp>
        <p:nvSpPr>
          <p:cNvPr id="68" name="Rectangle 67">
            <a:extLst>
              <a:ext uri="{FF2B5EF4-FFF2-40B4-BE49-F238E27FC236}">
                <a16:creationId xmlns:a16="http://schemas.microsoft.com/office/drawing/2014/main" id="{809AFDAB-56F6-3242-8018-0F5E5F8341DC}"/>
              </a:ext>
            </a:extLst>
          </p:cNvPr>
          <p:cNvSpPr/>
          <p:nvPr/>
        </p:nvSpPr>
        <p:spPr>
          <a:xfrm>
            <a:off x="3457711"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2</a:t>
            </a:r>
            <a:endParaRPr lang="en-US" sz="2000" i="1" baseline="-25000" dirty="0"/>
          </a:p>
        </p:txBody>
      </p:sp>
      <p:sp>
        <p:nvSpPr>
          <p:cNvPr id="69" name="Rectangle 68">
            <a:extLst>
              <a:ext uri="{FF2B5EF4-FFF2-40B4-BE49-F238E27FC236}">
                <a16:creationId xmlns:a16="http://schemas.microsoft.com/office/drawing/2014/main" id="{A2D7325D-B192-4D4C-8E73-7324583B3FC6}"/>
              </a:ext>
            </a:extLst>
          </p:cNvPr>
          <p:cNvSpPr/>
          <p:nvPr/>
        </p:nvSpPr>
        <p:spPr>
          <a:xfrm>
            <a:off x="5309660"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3</a:t>
            </a:r>
            <a:endParaRPr lang="en-US" sz="2000" i="1" baseline="-25000" dirty="0"/>
          </a:p>
        </p:txBody>
      </p:sp>
      <p:sp>
        <p:nvSpPr>
          <p:cNvPr id="70" name="Rectangle 69">
            <a:extLst>
              <a:ext uri="{FF2B5EF4-FFF2-40B4-BE49-F238E27FC236}">
                <a16:creationId xmlns:a16="http://schemas.microsoft.com/office/drawing/2014/main" id="{5D19F5AF-DD80-F740-A226-288B673BE3B9}"/>
              </a:ext>
            </a:extLst>
          </p:cNvPr>
          <p:cNvSpPr/>
          <p:nvPr/>
        </p:nvSpPr>
        <p:spPr>
          <a:xfrm>
            <a:off x="7231057"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4</a:t>
            </a:r>
            <a:endParaRPr lang="en-US" sz="2000" i="1" baseline="-25000" dirty="0"/>
          </a:p>
        </p:txBody>
      </p:sp>
      <p:sp>
        <p:nvSpPr>
          <p:cNvPr id="71" name="Rectangle 70">
            <a:extLst>
              <a:ext uri="{FF2B5EF4-FFF2-40B4-BE49-F238E27FC236}">
                <a16:creationId xmlns:a16="http://schemas.microsoft.com/office/drawing/2014/main" id="{5AE3762D-C975-0B4B-9AC1-1A9712D29329}"/>
              </a:ext>
            </a:extLst>
          </p:cNvPr>
          <p:cNvSpPr/>
          <p:nvPr/>
        </p:nvSpPr>
        <p:spPr>
          <a:xfrm>
            <a:off x="1681076" y="5242653"/>
            <a:ext cx="5706319" cy="707886"/>
          </a:xfrm>
          <a:prstGeom prst="rect">
            <a:avLst/>
          </a:prstGeom>
        </p:spPr>
        <p:txBody>
          <a:bodyPr wrap="square">
            <a:spAutoFit/>
          </a:bodyPr>
          <a:lstStyle/>
          <a:p>
            <a:pPr algn="ctr"/>
            <a:r>
              <a:rPr lang="en-US" sz="24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a:t>
            </a:r>
            <a:r>
              <a:rPr lang="en-US" sz="24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r>
              <a:rPr lang="en-US" sz="24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Truncated Normal (</a:t>
            </a:r>
            <a:r>
              <a:rPr lang="en-US" sz="4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𝜇,𝜎</a:t>
            </a:r>
            <a:r>
              <a:rPr lang="en-US" sz="4000" i="1" baseline="30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2</a:t>
            </a:r>
            <a:r>
              <a:rPr lang="en-US" sz="24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endParaRPr lang="en-US" sz="2400" baseline="-25000" dirty="0"/>
          </a:p>
        </p:txBody>
      </p:sp>
    </p:spTree>
    <p:extLst>
      <p:ext uri="{BB962C8B-B14F-4D97-AF65-F5344CB8AC3E}">
        <p14:creationId xmlns:p14="http://schemas.microsoft.com/office/powerpoint/2010/main" val="46158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 grpId="0" animBg="1"/>
      <p:bldP spid="62" grpId="0"/>
      <p:bldP spid="63" grpId="0"/>
      <p:bldP spid="65" grpId="0"/>
      <p:bldP spid="67" grpId="0"/>
      <p:bldP spid="68" grpId="0"/>
      <p:bldP spid="69" grpId="0"/>
      <p:bldP spid="70" grpId="0"/>
      <p:bldP spid="71"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sp>
        <p:nvSpPr>
          <p:cNvPr id="6" name="Rectangle 5">
            <a:extLst>
              <a:ext uri="{FF2B5EF4-FFF2-40B4-BE49-F238E27FC236}">
                <a16:creationId xmlns:a16="http://schemas.microsoft.com/office/drawing/2014/main" id="{2E9F2829-DAD1-544A-82C3-45242E5783A2}"/>
              </a:ext>
            </a:extLst>
          </p:cNvPr>
          <p:cNvSpPr/>
          <p:nvPr/>
        </p:nvSpPr>
        <p:spPr>
          <a:xfrm>
            <a:off x="2172929" y="3859938"/>
            <a:ext cx="6479581" cy="73492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3D082B-B31C-C745-91B0-1E2450BF10C4}"/>
              </a:ext>
            </a:extLst>
          </p:cNvPr>
          <p:cNvSpPr/>
          <p:nvPr/>
        </p:nvSpPr>
        <p:spPr>
          <a:xfrm>
            <a:off x="1460665" y="4638514"/>
            <a:ext cx="4060025" cy="53889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1992BE-1300-6342-8C85-C5CE4344C978}"/>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18" name="Rectangle 17">
            <a:extLst>
              <a:ext uri="{FF2B5EF4-FFF2-40B4-BE49-F238E27FC236}">
                <a16:creationId xmlns:a16="http://schemas.microsoft.com/office/drawing/2014/main" id="{B3E9C4FE-E662-CE4A-B0B8-A2BD0FEF7DF6}"/>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22" name="Straight Connector 21">
            <a:extLst>
              <a:ext uri="{FF2B5EF4-FFF2-40B4-BE49-F238E27FC236}">
                <a16:creationId xmlns:a16="http://schemas.microsoft.com/office/drawing/2014/main" id="{6B42DE92-DB78-2C43-9BC4-D3AEE4F3AE96}"/>
              </a:ext>
            </a:extLst>
          </p:cNvPr>
          <p:cNvCxnSpPr>
            <a:cxnSpLocks/>
          </p:cNvCxnSpPr>
          <p:nvPr/>
        </p:nvCxnSpPr>
        <p:spPr>
          <a:xfrm flipH="1" flipV="1">
            <a:off x="2008523" y="4382277"/>
            <a:ext cx="4386" cy="300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9FB99A2-C16C-544E-B96B-0FF53A6B115E}"/>
              </a:ext>
            </a:extLst>
          </p:cNvPr>
          <p:cNvSpPr/>
          <p:nvPr/>
        </p:nvSpPr>
        <p:spPr>
          <a:xfrm>
            <a:off x="1223909" y="4661594"/>
            <a:ext cx="1898039"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Operating cost per interval (20 mins)</a:t>
            </a:r>
          </a:p>
        </p:txBody>
      </p:sp>
      <p:sp>
        <p:nvSpPr>
          <p:cNvPr id="11" name="Oval 10">
            <a:extLst>
              <a:ext uri="{FF2B5EF4-FFF2-40B4-BE49-F238E27FC236}">
                <a16:creationId xmlns:a16="http://schemas.microsoft.com/office/drawing/2014/main" id="{CD570664-DD45-C14C-9E74-C4DAFBDCBC85}"/>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94F1050A-4029-FC40-A52B-07D62CF184F1}"/>
              </a:ext>
            </a:extLst>
          </p:cNvPr>
          <p:cNvSpPr>
            <a:spLocks noGrp="1"/>
          </p:cNvSpPr>
          <p:nvPr>
            <p:ph type="sldNum" sz="quarter" idx="12"/>
          </p:nvPr>
        </p:nvSpPr>
        <p:spPr/>
        <p:txBody>
          <a:bodyPr/>
          <a:lstStyle/>
          <a:p>
            <a:fld id="{898C6173-9B67-4D5E-BF79-09D4FDA79571}" type="slidenum">
              <a:rPr lang="en-US" smtClean="0"/>
              <a:t>33</a:t>
            </a:fld>
            <a:endParaRPr lang="en-US"/>
          </a:p>
        </p:txBody>
      </p:sp>
      <p:sp>
        <p:nvSpPr>
          <p:cNvPr id="13" name="Rectangle 12">
            <a:extLst>
              <a:ext uri="{FF2B5EF4-FFF2-40B4-BE49-F238E27FC236}">
                <a16:creationId xmlns:a16="http://schemas.microsoft.com/office/drawing/2014/main" id="{0CB631C6-28D2-864F-97BB-86B36F850576}"/>
              </a:ext>
            </a:extLst>
          </p:cNvPr>
          <p:cNvSpPr/>
          <p:nvPr/>
        </p:nvSpPr>
        <p:spPr>
          <a:xfrm>
            <a:off x="3994598" y="1882108"/>
            <a:ext cx="2009618" cy="513659"/>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B</a:t>
            </a:r>
          </a:p>
        </p:txBody>
      </p:sp>
      <p:sp>
        <p:nvSpPr>
          <p:cNvPr id="14" name="Rectangle 13">
            <a:extLst>
              <a:ext uri="{FF2B5EF4-FFF2-40B4-BE49-F238E27FC236}">
                <a16:creationId xmlns:a16="http://schemas.microsoft.com/office/drawing/2014/main" id="{117BE9C1-C2AB-F544-BD0B-23C13F3AA086}"/>
              </a:ext>
            </a:extLst>
          </p:cNvPr>
          <p:cNvSpPr/>
          <p:nvPr/>
        </p:nvSpPr>
        <p:spPr>
          <a:xfrm>
            <a:off x="3994598" y="3073331"/>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Stop</a:t>
            </a:r>
          </a:p>
        </p:txBody>
      </p:sp>
      <p:cxnSp>
        <p:nvCxnSpPr>
          <p:cNvPr id="16" name="Straight Arrow Connector 15">
            <a:extLst>
              <a:ext uri="{FF2B5EF4-FFF2-40B4-BE49-F238E27FC236}">
                <a16:creationId xmlns:a16="http://schemas.microsoft.com/office/drawing/2014/main" id="{C27C0506-23DF-3640-ADA4-AE6100A63D96}"/>
              </a:ext>
            </a:extLst>
          </p:cNvPr>
          <p:cNvCxnSpPr>
            <a:cxnSpLocks/>
          </p:cNvCxnSpPr>
          <p:nvPr/>
        </p:nvCxnSpPr>
        <p:spPr>
          <a:xfrm flipV="1">
            <a:off x="3204122" y="2128996"/>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C3CA287-AE65-6A44-A2E4-F6DDDD398942}"/>
              </a:ext>
            </a:extLst>
          </p:cNvPr>
          <p:cNvCxnSpPr>
            <a:cxnSpLocks/>
          </p:cNvCxnSpPr>
          <p:nvPr/>
        </p:nvCxnSpPr>
        <p:spPr>
          <a:xfrm>
            <a:off x="3204122" y="2735800"/>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B4807C5-E2E7-5240-A4D6-74DFC24F68B9}"/>
              </a:ext>
            </a:extLst>
          </p:cNvPr>
          <p:cNvSpPr/>
          <p:nvPr/>
        </p:nvSpPr>
        <p:spPr>
          <a:xfrm>
            <a:off x="2406575" y="2447441"/>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sp>
        <p:nvSpPr>
          <p:cNvPr id="20" name="Rectangle 19">
            <a:extLst>
              <a:ext uri="{FF2B5EF4-FFF2-40B4-BE49-F238E27FC236}">
                <a16:creationId xmlns:a16="http://schemas.microsoft.com/office/drawing/2014/main" id="{39F96CCB-0699-A347-850A-B1D39C54BC17}"/>
              </a:ext>
            </a:extLst>
          </p:cNvPr>
          <p:cNvSpPr/>
          <p:nvPr/>
        </p:nvSpPr>
        <p:spPr>
          <a:xfrm>
            <a:off x="3092713" y="2069455"/>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3" name="Rectangle 2">
            <a:extLst>
              <a:ext uri="{FF2B5EF4-FFF2-40B4-BE49-F238E27FC236}">
                <a16:creationId xmlns:a16="http://schemas.microsoft.com/office/drawing/2014/main" id="{E8A94CD6-DD0C-FCE0-329E-67A6B4CD4343}"/>
              </a:ext>
            </a:extLst>
          </p:cNvPr>
          <p:cNvSpPr/>
          <p:nvPr/>
        </p:nvSpPr>
        <p:spPr>
          <a:xfrm>
            <a:off x="6081460" y="3202290"/>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Normalized to 0</a:t>
            </a:r>
          </a:p>
        </p:txBody>
      </p:sp>
    </p:spTree>
    <p:extLst>
      <p:ext uri="{BB962C8B-B14F-4D97-AF65-F5344CB8AC3E}">
        <p14:creationId xmlns:p14="http://schemas.microsoft.com/office/powerpoint/2010/main" val="2768481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sp>
        <p:nvSpPr>
          <p:cNvPr id="6" name="Rectangle 5">
            <a:extLst>
              <a:ext uri="{FF2B5EF4-FFF2-40B4-BE49-F238E27FC236}">
                <a16:creationId xmlns:a16="http://schemas.microsoft.com/office/drawing/2014/main" id="{2E9F2829-DAD1-544A-82C3-45242E5783A2}"/>
              </a:ext>
            </a:extLst>
          </p:cNvPr>
          <p:cNvSpPr/>
          <p:nvPr/>
        </p:nvSpPr>
        <p:spPr>
          <a:xfrm>
            <a:off x="2172929" y="3859938"/>
            <a:ext cx="6479581" cy="73492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3D082B-B31C-C745-91B0-1E2450BF10C4}"/>
              </a:ext>
            </a:extLst>
          </p:cNvPr>
          <p:cNvSpPr/>
          <p:nvPr/>
        </p:nvSpPr>
        <p:spPr>
          <a:xfrm>
            <a:off x="1460665" y="4638514"/>
            <a:ext cx="4060025" cy="53889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1992BE-1300-6342-8C85-C5CE4344C978}"/>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18" name="Rectangle 17">
            <a:extLst>
              <a:ext uri="{FF2B5EF4-FFF2-40B4-BE49-F238E27FC236}">
                <a16:creationId xmlns:a16="http://schemas.microsoft.com/office/drawing/2014/main" id="{B3E9C4FE-E662-CE4A-B0B8-A2BD0FEF7DF6}"/>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22" name="Straight Connector 21">
            <a:extLst>
              <a:ext uri="{FF2B5EF4-FFF2-40B4-BE49-F238E27FC236}">
                <a16:creationId xmlns:a16="http://schemas.microsoft.com/office/drawing/2014/main" id="{6B42DE92-DB78-2C43-9BC4-D3AEE4F3AE96}"/>
              </a:ext>
            </a:extLst>
          </p:cNvPr>
          <p:cNvCxnSpPr>
            <a:cxnSpLocks/>
          </p:cNvCxnSpPr>
          <p:nvPr/>
        </p:nvCxnSpPr>
        <p:spPr>
          <a:xfrm flipH="1" flipV="1">
            <a:off x="2008523" y="4382277"/>
            <a:ext cx="4386" cy="300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9FB99A2-C16C-544E-B96B-0FF53A6B115E}"/>
              </a:ext>
            </a:extLst>
          </p:cNvPr>
          <p:cNvSpPr/>
          <p:nvPr/>
        </p:nvSpPr>
        <p:spPr>
          <a:xfrm>
            <a:off x="1223909" y="4661594"/>
            <a:ext cx="1898039"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Operating cost per interval (20 mins)</a:t>
            </a:r>
          </a:p>
        </p:txBody>
      </p:sp>
      <p:sp>
        <p:nvSpPr>
          <p:cNvPr id="19" name="Rectangle 18">
            <a:extLst>
              <a:ext uri="{FF2B5EF4-FFF2-40B4-BE49-F238E27FC236}">
                <a16:creationId xmlns:a16="http://schemas.microsoft.com/office/drawing/2014/main" id="{568728D2-387F-B64E-8FCC-DB4BA0314C0E}"/>
              </a:ext>
            </a:extLst>
          </p:cNvPr>
          <p:cNvSpPr/>
          <p:nvPr/>
        </p:nvSpPr>
        <p:spPr>
          <a:xfrm>
            <a:off x="4990435" y="5368253"/>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Trip to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k</a:t>
            </a:r>
          </a:p>
        </p:txBody>
      </p:sp>
      <p:sp>
        <p:nvSpPr>
          <p:cNvPr id="20" name="Rectangle 19">
            <a:extLst>
              <a:ext uri="{FF2B5EF4-FFF2-40B4-BE49-F238E27FC236}">
                <a16:creationId xmlns:a16="http://schemas.microsoft.com/office/drawing/2014/main" id="{CDE8D44D-7921-D64A-91D2-5FAC1061AA1A}"/>
              </a:ext>
            </a:extLst>
          </p:cNvPr>
          <p:cNvSpPr/>
          <p:nvPr/>
        </p:nvSpPr>
        <p:spPr>
          <a:xfrm>
            <a:off x="2900761" y="6003069"/>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cxnSp>
        <p:nvCxnSpPr>
          <p:cNvPr id="21" name="Straight Arrow Connector 20">
            <a:extLst>
              <a:ext uri="{FF2B5EF4-FFF2-40B4-BE49-F238E27FC236}">
                <a16:creationId xmlns:a16="http://schemas.microsoft.com/office/drawing/2014/main" id="{EFCBD5BC-9473-0141-8096-AE62AE5E2194}"/>
              </a:ext>
            </a:extLst>
          </p:cNvPr>
          <p:cNvCxnSpPr>
            <a:cxnSpLocks/>
          </p:cNvCxnSpPr>
          <p:nvPr/>
        </p:nvCxnSpPr>
        <p:spPr>
          <a:xfrm flipV="1">
            <a:off x="4282700" y="5730344"/>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875EFF0-2E64-6A43-939C-28303D8DC8EC}"/>
              </a:ext>
            </a:extLst>
          </p:cNvPr>
          <p:cNvSpPr/>
          <p:nvPr/>
        </p:nvSpPr>
        <p:spPr>
          <a:xfrm>
            <a:off x="4299898" y="5656944"/>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26" name="Rectangle 25">
            <a:extLst>
              <a:ext uri="{FF2B5EF4-FFF2-40B4-BE49-F238E27FC236}">
                <a16:creationId xmlns:a16="http://schemas.microsoft.com/office/drawing/2014/main" id="{D609D455-20F1-684C-86DF-E3CDEAFC4E88}"/>
              </a:ext>
            </a:extLst>
          </p:cNvPr>
          <p:cNvSpPr/>
          <p:nvPr/>
        </p:nvSpPr>
        <p:spPr>
          <a:xfrm>
            <a:off x="4790953" y="5086069"/>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Destination realized</a:t>
            </a:r>
          </a:p>
        </p:txBody>
      </p:sp>
      <p:sp>
        <p:nvSpPr>
          <p:cNvPr id="27" name="Rectangle 26">
            <a:extLst>
              <a:ext uri="{FF2B5EF4-FFF2-40B4-BE49-F238E27FC236}">
                <a16:creationId xmlns:a16="http://schemas.microsoft.com/office/drawing/2014/main" id="{D322285B-C891-4545-B2EC-D14615E2712A}"/>
              </a:ext>
            </a:extLst>
          </p:cNvPr>
          <p:cNvSpPr/>
          <p:nvPr/>
        </p:nvSpPr>
        <p:spPr>
          <a:xfrm>
            <a:off x="2743876" y="566925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17" name="Oval 16">
            <a:extLst>
              <a:ext uri="{FF2B5EF4-FFF2-40B4-BE49-F238E27FC236}">
                <a16:creationId xmlns:a16="http://schemas.microsoft.com/office/drawing/2014/main" id="{17D82552-408A-024B-9D60-7687D793C0C8}"/>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C9255EFD-AEB9-5B48-BF19-20FCF4ED7657}"/>
              </a:ext>
            </a:extLst>
          </p:cNvPr>
          <p:cNvSpPr>
            <a:spLocks noGrp="1"/>
          </p:cNvSpPr>
          <p:nvPr>
            <p:ph type="sldNum" sz="quarter" idx="12"/>
          </p:nvPr>
        </p:nvSpPr>
        <p:spPr/>
        <p:txBody>
          <a:bodyPr/>
          <a:lstStyle/>
          <a:p>
            <a:fld id="{898C6173-9B67-4D5E-BF79-09D4FDA79571}" type="slidenum">
              <a:rPr lang="en-US" smtClean="0"/>
              <a:t>34</a:t>
            </a:fld>
            <a:endParaRPr lang="en-US"/>
          </a:p>
        </p:txBody>
      </p:sp>
    </p:spTree>
    <p:extLst>
      <p:ext uri="{BB962C8B-B14F-4D97-AF65-F5344CB8AC3E}">
        <p14:creationId xmlns:p14="http://schemas.microsoft.com/office/powerpoint/2010/main" val="1328780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sp>
        <p:nvSpPr>
          <p:cNvPr id="6" name="Rectangle 5">
            <a:extLst>
              <a:ext uri="{FF2B5EF4-FFF2-40B4-BE49-F238E27FC236}">
                <a16:creationId xmlns:a16="http://schemas.microsoft.com/office/drawing/2014/main" id="{2E9F2829-DAD1-544A-82C3-45242E5783A2}"/>
              </a:ext>
            </a:extLst>
          </p:cNvPr>
          <p:cNvSpPr/>
          <p:nvPr/>
        </p:nvSpPr>
        <p:spPr>
          <a:xfrm>
            <a:off x="2331720" y="3859938"/>
            <a:ext cx="6320790"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E9503F-23F0-BC47-BD9A-EAF00F27C34F}"/>
              </a:ext>
            </a:extLst>
          </p:cNvPr>
          <p:cNvSpPr/>
          <p:nvPr/>
        </p:nvSpPr>
        <p:spPr>
          <a:xfrm>
            <a:off x="5669280" y="3214599"/>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sp>
        <p:nvSpPr>
          <p:cNvPr id="50" name="Rectangle 49">
            <a:extLst>
              <a:ext uri="{FF2B5EF4-FFF2-40B4-BE49-F238E27FC236}">
                <a16:creationId xmlns:a16="http://schemas.microsoft.com/office/drawing/2014/main" id="{263D082B-B31C-C745-91B0-1E2450BF10C4}"/>
              </a:ext>
            </a:extLst>
          </p:cNvPr>
          <p:cNvSpPr/>
          <p:nvPr/>
        </p:nvSpPr>
        <p:spPr>
          <a:xfrm>
            <a:off x="1460665" y="4638514"/>
            <a:ext cx="4060025" cy="53889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CD4EDBED-64AE-FD4B-8AAB-D129FDED642C}"/>
              </a:ext>
            </a:extLst>
          </p:cNvPr>
          <p:cNvCxnSpPr>
            <a:cxnSpLocks/>
          </p:cNvCxnSpPr>
          <p:nvPr/>
        </p:nvCxnSpPr>
        <p:spPr>
          <a:xfrm flipH="1" flipV="1">
            <a:off x="2287797" y="2863942"/>
            <a:ext cx="186740" cy="1213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A7D7224-EBE2-4D4D-BB56-DACFBB5AD30F}"/>
              </a:ext>
            </a:extLst>
          </p:cNvPr>
          <p:cNvSpPr/>
          <p:nvPr/>
        </p:nvSpPr>
        <p:spPr>
          <a:xfrm>
            <a:off x="1551399" y="2545204"/>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cxnSp>
        <p:nvCxnSpPr>
          <p:cNvPr id="59" name="Straight Connector 58">
            <a:extLst>
              <a:ext uri="{FF2B5EF4-FFF2-40B4-BE49-F238E27FC236}">
                <a16:creationId xmlns:a16="http://schemas.microsoft.com/office/drawing/2014/main" id="{35296F8D-3B94-FA49-802D-9126BDA3F763}"/>
              </a:ext>
            </a:extLst>
          </p:cNvPr>
          <p:cNvCxnSpPr>
            <a:cxnSpLocks/>
          </p:cNvCxnSpPr>
          <p:nvPr/>
        </p:nvCxnSpPr>
        <p:spPr>
          <a:xfrm flipV="1">
            <a:off x="3297497" y="3570064"/>
            <a:ext cx="151941" cy="5645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4EBA471-50DF-6E4A-839F-E9800725F142}"/>
              </a:ext>
            </a:extLst>
          </p:cNvPr>
          <p:cNvSpPr/>
          <p:nvPr/>
        </p:nvSpPr>
        <p:spPr>
          <a:xfrm>
            <a:off x="2550164" y="2988751"/>
            <a:ext cx="1568012"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cxnSp>
        <p:nvCxnSpPr>
          <p:cNvPr id="61" name="Straight Connector 60">
            <a:extLst>
              <a:ext uri="{FF2B5EF4-FFF2-40B4-BE49-F238E27FC236}">
                <a16:creationId xmlns:a16="http://schemas.microsoft.com/office/drawing/2014/main" id="{5251C326-B393-5E4B-AB23-778509256081}"/>
              </a:ext>
            </a:extLst>
          </p:cNvPr>
          <p:cNvCxnSpPr>
            <a:cxnSpLocks/>
            <a:endCxn id="62" idx="2"/>
          </p:cNvCxnSpPr>
          <p:nvPr/>
        </p:nvCxnSpPr>
        <p:spPr>
          <a:xfrm flipV="1">
            <a:off x="4172638" y="3145820"/>
            <a:ext cx="161219" cy="9963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8D497B57-8891-364B-9688-5C8AA52886B1}"/>
              </a:ext>
            </a:extLst>
          </p:cNvPr>
          <p:cNvSpPr/>
          <p:nvPr/>
        </p:nvSpPr>
        <p:spPr>
          <a:xfrm>
            <a:off x="3841139" y="25610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fare</a:t>
            </a:r>
          </a:p>
        </p:txBody>
      </p:sp>
      <p:sp>
        <p:nvSpPr>
          <p:cNvPr id="64" name="Rectangle 63">
            <a:extLst>
              <a:ext uri="{FF2B5EF4-FFF2-40B4-BE49-F238E27FC236}">
                <a16:creationId xmlns:a16="http://schemas.microsoft.com/office/drawing/2014/main" id="{B8FF20D8-C5CE-0641-9B1B-4FADCD749A15}"/>
              </a:ext>
            </a:extLst>
          </p:cNvPr>
          <p:cNvSpPr/>
          <p:nvPr/>
        </p:nvSpPr>
        <p:spPr>
          <a:xfrm>
            <a:off x="4458359" y="30182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cxnSp>
        <p:nvCxnSpPr>
          <p:cNvPr id="65" name="Straight Connector 64">
            <a:extLst>
              <a:ext uri="{FF2B5EF4-FFF2-40B4-BE49-F238E27FC236}">
                <a16:creationId xmlns:a16="http://schemas.microsoft.com/office/drawing/2014/main" id="{B65E24E2-CFF1-D549-8C50-27161E17E98D}"/>
              </a:ext>
            </a:extLst>
          </p:cNvPr>
          <p:cNvCxnSpPr>
            <a:cxnSpLocks/>
            <a:endCxn id="64" idx="2"/>
          </p:cNvCxnSpPr>
          <p:nvPr/>
        </p:nvCxnSpPr>
        <p:spPr>
          <a:xfrm flipV="1">
            <a:off x="4812718" y="3603020"/>
            <a:ext cx="138359" cy="550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81992BE-1300-6342-8C85-C5CE4344C978}"/>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18" name="Rectangle 17">
            <a:extLst>
              <a:ext uri="{FF2B5EF4-FFF2-40B4-BE49-F238E27FC236}">
                <a16:creationId xmlns:a16="http://schemas.microsoft.com/office/drawing/2014/main" id="{B3E9C4FE-E662-CE4A-B0B8-A2BD0FEF7DF6}"/>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9" name="Rectangle 18">
            <a:extLst>
              <a:ext uri="{FF2B5EF4-FFF2-40B4-BE49-F238E27FC236}">
                <a16:creationId xmlns:a16="http://schemas.microsoft.com/office/drawing/2014/main" id="{D0F2418B-6F0B-FD41-AEC3-11D72393E5B4}"/>
              </a:ext>
            </a:extLst>
          </p:cNvPr>
          <p:cNvSpPr/>
          <p:nvPr/>
        </p:nvSpPr>
        <p:spPr>
          <a:xfrm>
            <a:off x="6495585"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0" name="Rectangle 19">
            <a:extLst>
              <a:ext uri="{FF2B5EF4-FFF2-40B4-BE49-F238E27FC236}">
                <a16:creationId xmlns:a16="http://schemas.microsoft.com/office/drawing/2014/main" id="{23390928-86A1-4348-A78F-C962BE491330}"/>
              </a:ext>
            </a:extLst>
          </p:cNvPr>
          <p:cNvSpPr/>
          <p:nvPr/>
        </p:nvSpPr>
        <p:spPr>
          <a:xfrm>
            <a:off x="751600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21" name="Straight Connector 20">
            <a:extLst>
              <a:ext uri="{FF2B5EF4-FFF2-40B4-BE49-F238E27FC236}">
                <a16:creationId xmlns:a16="http://schemas.microsoft.com/office/drawing/2014/main" id="{CBBA935D-D907-D64D-B1BD-3EC250507EC3}"/>
              </a:ext>
            </a:extLst>
          </p:cNvPr>
          <p:cNvCxnSpPr>
            <a:cxnSpLocks/>
          </p:cNvCxnSpPr>
          <p:nvPr/>
        </p:nvCxnSpPr>
        <p:spPr>
          <a:xfrm flipV="1">
            <a:off x="7516161" y="4437907"/>
            <a:ext cx="138359" cy="550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4ABA04A-04B5-D341-97A8-D17C65C7860D}"/>
              </a:ext>
            </a:extLst>
          </p:cNvPr>
          <p:cNvSpPr/>
          <p:nvPr/>
        </p:nvSpPr>
        <p:spPr>
          <a:xfrm>
            <a:off x="6663912" y="4960068"/>
            <a:ext cx="1568454"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normalized to 0</a:t>
            </a:r>
          </a:p>
        </p:txBody>
      </p:sp>
      <p:sp>
        <p:nvSpPr>
          <p:cNvPr id="28" name="Rectangle 27">
            <a:extLst>
              <a:ext uri="{FF2B5EF4-FFF2-40B4-BE49-F238E27FC236}">
                <a16:creationId xmlns:a16="http://schemas.microsoft.com/office/drawing/2014/main" id="{40E33FFB-92C2-F246-AEF6-B747FB5DD01B}"/>
              </a:ext>
            </a:extLst>
          </p:cNvPr>
          <p:cNvSpPr/>
          <p:nvPr/>
        </p:nvSpPr>
        <p:spPr>
          <a:xfrm>
            <a:off x="1486288" y="5148202"/>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cxnSp>
        <p:nvCxnSpPr>
          <p:cNvPr id="29" name="Straight Connector 28">
            <a:extLst>
              <a:ext uri="{FF2B5EF4-FFF2-40B4-BE49-F238E27FC236}">
                <a16:creationId xmlns:a16="http://schemas.microsoft.com/office/drawing/2014/main" id="{0A609BC7-137A-1140-B932-66CF44E3C5DE}"/>
              </a:ext>
            </a:extLst>
          </p:cNvPr>
          <p:cNvCxnSpPr>
            <a:cxnSpLocks/>
          </p:cNvCxnSpPr>
          <p:nvPr/>
        </p:nvCxnSpPr>
        <p:spPr>
          <a:xfrm flipV="1">
            <a:off x="3121960" y="4354472"/>
            <a:ext cx="439590" cy="8017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895A646-1E14-0045-B203-E05C6E4E01E3}"/>
              </a:ext>
            </a:extLst>
          </p:cNvPr>
          <p:cNvSpPr/>
          <p:nvPr/>
        </p:nvSpPr>
        <p:spPr>
          <a:xfrm>
            <a:off x="4990435" y="5368253"/>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Trip to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k</a:t>
            </a:r>
          </a:p>
        </p:txBody>
      </p:sp>
      <p:sp>
        <p:nvSpPr>
          <p:cNvPr id="31" name="Rectangle 30">
            <a:extLst>
              <a:ext uri="{FF2B5EF4-FFF2-40B4-BE49-F238E27FC236}">
                <a16:creationId xmlns:a16="http://schemas.microsoft.com/office/drawing/2014/main" id="{34699916-A701-1042-82CE-809F4752C144}"/>
              </a:ext>
            </a:extLst>
          </p:cNvPr>
          <p:cNvSpPr/>
          <p:nvPr/>
        </p:nvSpPr>
        <p:spPr>
          <a:xfrm>
            <a:off x="2900761" y="6003069"/>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cxnSp>
        <p:nvCxnSpPr>
          <p:cNvPr id="33" name="Straight Arrow Connector 32">
            <a:extLst>
              <a:ext uri="{FF2B5EF4-FFF2-40B4-BE49-F238E27FC236}">
                <a16:creationId xmlns:a16="http://schemas.microsoft.com/office/drawing/2014/main" id="{2F39211D-BA8C-F34E-A037-D83879DD8AA2}"/>
              </a:ext>
            </a:extLst>
          </p:cNvPr>
          <p:cNvCxnSpPr>
            <a:cxnSpLocks/>
          </p:cNvCxnSpPr>
          <p:nvPr/>
        </p:nvCxnSpPr>
        <p:spPr>
          <a:xfrm flipV="1">
            <a:off x="4282700" y="5730344"/>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614AB17-BBAF-2E49-9B96-CA1683D7E584}"/>
              </a:ext>
            </a:extLst>
          </p:cNvPr>
          <p:cNvSpPr/>
          <p:nvPr/>
        </p:nvSpPr>
        <p:spPr>
          <a:xfrm>
            <a:off x="4299898" y="5656944"/>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5" name="Rectangle 34">
            <a:extLst>
              <a:ext uri="{FF2B5EF4-FFF2-40B4-BE49-F238E27FC236}">
                <a16:creationId xmlns:a16="http://schemas.microsoft.com/office/drawing/2014/main" id="{3C04148D-9AE3-CF4C-A715-72EA9A0151E2}"/>
              </a:ext>
            </a:extLst>
          </p:cNvPr>
          <p:cNvSpPr/>
          <p:nvPr/>
        </p:nvSpPr>
        <p:spPr>
          <a:xfrm>
            <a:off x="4790953" y="5086069"/>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Destination realized</a:t>
            </a:r>
          </a:p>
        </p:txBody>
      </p:sp>
      <p:sp>
        <p:nvSpPr>
          <p:cNvPr id="37" name="Rectangle 36">
            <a:extLst>
              <a:ext uri="{FF2B5EF4-FFF2-40B4-BE49-F238E27FC236}">
                <a16:creationId xmlns:a16="http://schemas.microsoft.com/office/drawing/2014/main" id="{1FB556D4-D918-594D-A2AD-F1D2171CB388}"/>
              </a:ext>
            </a:extLst>
          </p:cNvPr>
          <p:cNvSpPr/>
          <p:nvPr/>
        </p:nvSpPr>
        <p:spPr>
          <a:xfrm>
            <a:off x="2743876" y="566925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38" name="Oval 37">
            <a:extLst>
              <a:ext uri="{FF2B5EF4-FFF2-40B4-BE49-F238E27FC236}">
                <a16:creationId xmlns:a16="http://schemas.microsoft.com/office/drawing/2014/main" id="{7EC28352-6564-1840-9D1E-CC285FB38790}"/>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61B4CCA4-3C28-4349-B867-CA9DE4E5BFA7}"/>
              </a:ext>
            </a:extLst>
          </p:cNvPr>
          <p:cNvSpPr>
            <a:spLocks noGrp="1"/>
          </p:cNvSpPr>
          <p:nvPr>
            <p:ph type="sldNum" sz="quarter" idx="12"/>
          </p:nvPr>
        </p:nvSpPr>
        <p:spPr/>
        <p:txBody>
          <a:bodyPr/>
          <a:lstStyle/>
          <a:p>
            <a:fld id="{898C6173-9B67-4D5E-BF79-09D4FDA79571}" type="slidenum">
              <a:rPr lang="en-US" smtClean="0"/>
              <a:t>35</a:t>
            </a:fld>
            <a:endParaRPr lang="en-US"/>
          </a:p>
        </p:txBody>
      </p:sp>
    </p:spTree>
    <p:extLst>
      <p:ext uri="{BB962C8B-B14F-4D97-AF65-F5344CB8AC3E}">
        <p14:creationId xmlns:p14="http://schemas.microsoft.com/office/powerpoint/2010/main" val="246400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0" grpId="0"/>
      <p:bldP spid="62" grpId="0"/>
      <p:bldP spid="64" grpId="0"/>
      <p:bldP spid="24"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sp>
        <p:nvSpPr>
          <p:cNvPr id="6" name="Rectangle 5">
            <a:extLst>
              <a:ext uri="{FF2B5EF4-FFF2-40B4-BE49-F238E27FC236}">
                <a16:creationId xmlns:a16="http://schemas.microsoft.com/office/drawing/2014/main" id="{2E9F2829-DAD1-544A-82C3-45242E5783A2}"/>
              </a:ext>
            </a:extLst>
          </p:cNvPr>
          <p:cNvSpPr/>
          <p:nvPr/>
        </p:nvSpPr>
        <p:spPr>
          <a:xfrm>
            <a:off x="2331720" y="3859938"/>
            <a:ext cx="6320790"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E9503F-23F0-BC47-BD9A-EAF00F27C34F}"/>
              </a:ext>
            </a:extLst>
          </p:cNvPr>
          <p:cNvSpPr/>
          <p:nvPr/>
        </p:nvSpPr>
        <p:spPr>
          <a:xfrm>
            <a:off x="5669280" y="3214599"/>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sp>
        <p:nvSpPr>
          <p:cNvPr id="50" name="Rectangle 49">
            <a:extLst>
              <a:ext uri="{FF2B5EF4-FFF2-40B4-BE49-F238E27FC236}">
                <a16:creationId xmlns:a16="http://schemas.microsoft.com/office/drawing/2014/main" id="{263D082B-B31C-C745-91B0-1E2450BF10C4}"/>
              </a:ext>
            </a:extLst>
          </p:cNvPr>
          <p:cNvSpPr/>
          <p:nvPr/>
        </p:nvSpPr>
        <p:spPr>
          <a:xfrm>
            <a:off x="1460665" y="4638514"/>
            <a:ext cx="4060025" cy="53889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CD4EDBED-64AE-FD4B-8AAB-D129FDED642C}"/>
              </a:ext>
            </a:extLst>
          </p:cNvPr>
          <p:cNvCxnSpPr>
            <a:cxnSpLocks/>
          </p:cNvCxnSpPr>
          <p:nvPr/>
        </p:nvCxnSpPr>
        <p:spPr>
          <a:xfrm flipH="1" flipV="1">
            <a:off x="2287797" y="2863942"/>
            <a:ext cx="186740" cy="1213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A7D7224-EBE2-4D4D-BB56-DACFBB5AD30F}"/>
              </a:ext>
            </a:extLst>
          </p:cNvPr>
          <p:cNvSpPr/>
          <p:nvPr/>
        </p:nvSpPr>
        <p:spPr>
          <a:xfrm>
            <a:off x="1551399" y="2545204"/>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cxnSp>
        <p:nvCxnSpPr>
          <p:cNvPr id="59" name="Straight Connector 58">
            <a:extLst>
              <a:ext uri="{FF2B5EF4-FFF2-40B4-BE49-F238E27FC236}">
                <a16:creationId xmlns:a16="http://schemas.microsoft.com/office/drawing/2014/main" id="{35296F8D-3B94-FA49-802D-9126BDA3F763}"/>
              </a:ext>
            </a:extLst>
          </p:cNvPr>
          <p:cNvCxnSpPr>
            <a:cxnSpLocks/>
          </p:cNvCxnSpPr>
          <p:nvPr/>
        </p:nvCxnSpPr>
        <p:spPr>
          <a:xfrm flipV="1">
            <a:off x="3297497" y="3570064"/>
            <a:ext cx="151941" cy="5645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4EBA471-50DF-6E4A-839F-E9800725F142}"/>
              </a:ext>
            </a:extLst>
          </p:cNvPr>
          <p:cNvSpPr/>
          <p:nvPr/>
        </p:nvSpPr>
        <p:spPr>
          <a:xfrm>
            <a:off x="2550164" y="2988751"/>
            <a:ext cx="1568012"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cxnSp>
        <p:nvCxnSpPr>
          <p:cNvPr id="61" name="Straight Connector 60">
            <a:extLst>
              <a:ext uri="{FF2B5EF4-FFF2-40B4-BE49-F238E27FC236}">
                <a16:creationId xmlns:a16="http://schemas.microsoft.com/office/drawing/2014/main" id="{5251C326-B393-5E4B-AB23-778509256081}"/>
              </a:ext>
            </a:extLst>
          </p:cNvPr>
          <p:cNvCxnSpPr>
            <a:cxnSpLocks/>
            <a:endCxn id="62" idx="2"/>
          </p:cNvCxnSpPr>
          <p:nvPr/>
        </p:nvCxnSpPr>
        <p:spPr>
          <a:xfrm flipV="1">
            <a:off x="4172638" y="3145820"/>
            <a:ext cx="161219" cy="9963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8D497B57-8891-364B-9688-5C8AA52886B1}"/>
              </a:ext>
            </a:extLst>
          </p:cNvPr>
          <p:cNvSpPr/>
          <p:nvPr/>
        </p:nvSpPr>
        <p:spPr>
          <a:xfrm>
            <a:off x="3841139" y="25610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fare</a:t>
            </a:r>
          </a:p>
        </p:txBody>
      </p:sp>
      <p:sp>
        <p:nvSpPr>
          <p:cNvPr id="64" name="Rectangle 63">
            <a:extLst>
              <a:ext uri="{FF2B5EF4-FFF2-40B4-BE49-F238E27FC236}">
                <a16:creationId xmlns:a16="http://schemas.microsoft.com/office/drawing/2014/main" id="{B8FF20D8-C5CE-0641-9B1B-4FADCD749A15}"/>
              </a:ext>
            </a:extLst>
          </p:cNvPr>
          <p:cNvSpPr/>
          <p:nvPr/>
        </p:nvSpPr>
        <p:spPr>
          <a:xfrm>
            <a:off x="4458359" y="30182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cxnSp>
        <p:nvCxnSpPr>
          <p:cNvPr id="65" name="Straight Connector 64">
            <a:extLst>
              <a:ext uri="{FF2B5EF4-FFF2-40B4-BE49-F238E27FC236}">
                <a16:creationId xmlns:a16="http://schemas.microsoft.com/office/drawing/2014/main" id="{B65E24E2-CFF1-D549-8C50-27161E17E98D}"/>
              </a:ext>
            </a:extLst>
          </p:cNvPr>
          <p:cNvCxnSpPr>
            <a:cxnSpLocks/>
            <a:endCxn id="64" idx="2"/>
          </p:cNvCxnSpPr>
          <p:nvPr/>
        </p:nvCxnSpPr>
        <p:spPr>
          <a:xfrm flipV="1">
            <a:off x="4812718" y="3603020"/>
            <a:ext cx="138359" cy="550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81992BE-1300-6342-8C85-C5CE4344C978}"/>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18" name="Rectangle 17">
            <a:extLst>
              <a:ext uri="{FF2B5EF4-FFF2-40B4-BE49-F238E27FC236}">
                <a16:creationId xmlns:a16="http://schemas.microsoft.com/office/drawing/2014/main" id="{B3E9C4FE-E662-CE4A-B0B8-A2BD0FEF7DF6}"/>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9" name="Rectangle 18">
            <a:extLst>
              <a:ext uri="{FF2B5EF4-FFF2-40B4-BE49-F238E27FC236}">
                <a16:creationId xmlns:a16="http://schemas.microsoft.com/office/drawing/2014/main" id="{D0F2418B-6F0B-FD41-AEC3-11D72393E5B4}"/>
              </a:ext>
            </a:extLst>
          </p:cNvPr>
          <p:cNvSpPr/>
          <p:nvPr/>
        </p:nvSpPr>
        <p:spPr>
          <a:xfrm>
            <a:off x="6495585"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0" name="Rectangle 19">
            <a:extLst>
              <a:ext uri="{FF2B5EF4-FFF2-40B4-BE49-F238E27FC236}">
                <a16:creationId xmlns:a16="http://schemas.microsoft.com/office/drawing/2014/main" id="{23390928-86A1-4348-A78F-C962BE491330}"/>
              </a:ext>
            </a:extLst>
          </p:cNvPr>
          <p:cNvSpPr/>
          <p:nvPr/>
        </p:nvSpPr>
        <p:spPr>
          <a:xfrm>
            <a:off x="751600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21" name="Straight Connector 20">
            <a:extLst>
              <a:ext uri="{FF2B5EF4-FFF2-40B4-BE49-F238E27FC236}">
                <a16:creationId xmlns:a16="http://schemas.microsoft.com/office/drawing/2014/main" id="{CBBA935D-D907-D64D-B1BD-3EC250507EC3}"/>
              </a:ext>
            </a:extLst>
          </p:cNvPr>
          <p:cNvCxnSpPr>
            <a:cxnSpLocks/>
          </p:cNvCxnSpPr>
          <p:nvPr/>
        </p:nvCxnSpPr>
        <p:spPr>
          <a:xfrm flipV="1">
            <a:off x="7516161" y="4437907"/>
            <a:ext cx="138359" cy="550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4ABA04A-04B5-D341-97A8-D17C65C7860D}"/>
              </a:ext>
            </a:extLst>
          </p:cNvPr>
          <p:cNvSpPr/>
          <p:nvPr/>
        </p:nvSpPr>
        <p:spPr>
          <a:xfrm>
            <a:off x="6663912" y="4960068"/>
            <a:ext cx="1568454"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normalized to 0</a:t>
            </a:r>
          </a:p>
        </p:txBody>
      </p:sp>
      <p:sp>
        <p:nvSpPr>
          <p:cNvPr id="28" name="Rectangle 27">
            <a:extLst>
              <a:ext uri="{FF2B5EF4-FFF2-40B4-BE49-F238E27FC236}">
                <a16:creationId xmlns:a16="http://schemas.microsoft.com/office/drawing/2014/main" id="{40E33FFB-92C2-F246-AEF6-B747FB5DD01B}"/>
              </a:ext>
            </a:extLst>
          </p:cNvPr>
          <p:cNvSpPr/>
          <p:nvPr/>
        </p:nvSpPr>
        <p:spPr>
          <a:xfrm>
            <a:off x="1486288" y="5148202"/>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cxnSp>
        <p:nvCxnSpPr>
          <p:cNvPr id="29" name="Straight Connector 28">
            <a:extLst>
              <a:ext uri="{FF2B5EF4-FFF2-40B4-BE49-F238E27FC236}">
                <a16:creationId xmlns:a16="http://schemas.microsoft.com/office/drawing/2014/main" id="{0A609BC7-137A-1140-B932-66CF44E3C5DE}"/>
              </a:ext>
            </a:extLst>
          </p:cNvPr>
          <p:cNvCxnSpPr>
            <a:cxnSpLocks/>
          </p:cNvCxnSpPr>
          <p:nvPr/>
        </p:nvCxnSpPr>
        <p:spPr>
          <a:xfrm flipV="1">
            <a:off x="3121960" y="4354472"/>
            <a:ext cx="439590" cy="8017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5B5FA2-B1D0-A046-8F9B-59887D0E34AC}"/>
              </a:ext>
            </a:extLst>
          </p:cNvPr>
          <p:cNvSpPr/>
          <p:nvPr/>
        </p:nvSpPr>
        <p:spPr>
          <a:xfrm>
            <a:off x="4266304" y="6034290"/>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cxnSp>
        <p:nvCxnSpPr>
          <p:cNvPr id="39" name="Straight Arrow Connector 38">
            <a:extLst>
              <a:ext uri="{FF2B5EF4-FFF2-40B4-BE49-F238E27FC236}">
                <a16:creationId xmlns:a16="http://schemas.microsoft.com/office/drawing/2014/main" id="{42E91C8B-AD65-BE43-8706-FD5A6B90559E}"/>
              </a:ext>
            </a:extLst>
          </p:cNvPr>
          <p:cNvCxnSpPr>
            <a:cxnSpLocks/>
          </p:cNvCxnSpPr>
          <p:nvPr/>
        </p:nvCxnSpPr>
        <p:spPr>
          <a:xfrm>
            <a:off x="4299036" y="6293421"/>
            <a:ext cx="6184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376CA19-D5D1-8D49-97A2-3C0D01DADAE0}"/>
              </a:ext>
            </a:extLst>
          </p:cNvPr>
          <p:cNvSpPr/>
          <p:nvPr/>
        </p:nvSpPr>
        <p:spPr>
          <a:xfrm>
            <a:off x="4911962" y="6018198"/>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at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l</a:t>
            </a:r>
          </a:p>
        </p:txBody>
      </p:sp>
      <p:sp>
        <p:nvSpPr>
          <p:cNvPr id="41" name="Rectangle 40">
            <a:extLst>
              <a:ext uri="{FF2B5EF4-FFF2-40B4-BE49-F238E27FC236}">
                <a16:creationId xmlns:a16="http://schemas.microsoft.com/office/drawing/2014/main" id="{2D35A9BC-82E6-9842-817D-C9D2C5D10D16}"/>
              </a:ext>
            </a:extLst>
          </p:cNvPr>
          <p:cNvSpPr/>
          <p:nvPr/>
        </p:nvSpPr>
        <p:spPr>
          <a:xfrm>
            <a:off x="2900761" y="6003069"/>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sp>
        <p:nvSpPr>
          <p:cNvPr id="42" name="Rectangle 41">
            <a:extLst>
              <a:ext uri="{FF2B5EF4-FFF2-40B4-BE49-F238E27FC236}">
                <a16:creationId xmlns:a16="http://schemas.microsoft.com/office/drawing/2014/main" id="{CC813CA6-73D2-134C-B017-46231EF0C3E1}"/>
              </a:ext>
            </a:extLst>
          </p:cNvPr>
          <p:cNvSpPr/>
          <p:nvPr/>
        </p:nvSpPr>
        <p:spPr>
          <a:xfrm>
            <a:off x="2743876" y="566925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30" name="Rectangle 29">
            <a:extLst>
              <a:ext uri="{FF2B5EF4-FFF2-40B4-BE49-F238E27FC236}">
                <a16:creationId xmlns:a16="http://schemas.microsoft.com/office/drawing/2014/main" id="{7204132C-8ADB-0E4C-B400-A29A39DE1499}"/>
              </a:ext>
            </a:extLst>
          </p:cNvPr>
          <p:cNvSpPr/>
          <p:nvPr/>
        </p:nvSpPr>
        <p:spPr>
          <a:xfrm>
            <a:off x="6663912" y="6113007"/>
            <a:ext cx="1568454"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*No relocation*</a:t>
            </a:r>
          </a:p>
        </p:txBody>
      </p:sp>
      <p:sp>
        <p:nvSpPr>
          <p:cNvPr id="31" name="Rectangle 30">
            <a:extLst>
              <a:ext uri="{FF2B5EF4-FFF2-40B4-BE49-F238E27FC236}">
                <a16:creationId xmlns:a16="http://schemas.microsoft.com/office/drawing/2014/main" id="{7DB00048-2D86-7E46-B2F8-EB0FF1A8C1A9}"/>
              </a:ext>
            </a:extLst>
          </p:cNvPr>
          <p:cNvSpPr/>
          <p:nvPr/>
        </p:nvSpPr>
        <p:spPr>
          <a:xfrm>
            <a:off x="-146367" y="2384376"/>
            <a:ext cx="10244524" cy="32194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640B877-6E76-6945-964A-6851AFF5CB17}"/>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AC2C696C-54AF-0042-8D5E-3E8396DE18B6}"/>
              </a:ext>
            </a:extLst>
          </p:cNvPr>
          <p:cNvSpPr>
            <a:spLocks noGrp="1"/>
          </p:cNvSpPr>
          <p:nvPr>
            <p:ph type="sldNum" sz="quarter" idx="12"/>
          </p:nvPr>
        </p:nvSpPr>
        <p:spPr/>
        <p:txBody>
          <a:bodyPr/>
          <a:lstStyle/>
          <a:p>
            <a:fld id="{898C6173-9B67-4D5E-BF79-09D4FDA79571}" type="slidenum">
              <a:rPr lang="en-US" smtClean="0"/>
              <a:t>36</a:t>
            </a:fld>
            <a:endParaRPr lang="en-US"/>
          </a:p>
        </p:txBody>
      </p:sp>
    </p:spTree>
    <p:extLst>
      <p:ext uri="{BB962C8B-B14F-4D97-AF65-F5344CB8AC3E}">
        <p14:creationId xmlns:p14="http://schemas.microsoft.com/office/powerpoint/2010/main" val="3536905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sp>
        <p:nvSpPr>
          <p:cNvPr id="36" name="Rectangle 35">
            <a:extLst>
              <a:ext uri="{FF2B5EF4-FFF2-40B4-BE49-F238E27FC236}">
                <a16:creationId xmlns:a16="http://schemas.microsoft.com/office/drawing/2014/main" id="{51E9503F-23F0-BC47-BD9A-EAF00F27C34F}"/>
              </a:ext>
            </a:extLst>
          </p:cNvPr>
          <p:cNvSpPr/>
          <p:nvPr/>
        </p:nvSpPr>
        <p:spPr>
          <a:xfrm>
            <a:off x="5669280" y="3214599"/>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sp>
        <p:nvSpPr>
          <p:cNvPr id="50" name="Rectangle 49">
            <a:extLst>
              <a:ext uri="{FF2B5EF4-FFF2-40B4-BE49-F238E27FC236}">
                <a16:creationId xmlns:a16="http://schemas.microsoft.com/office/drawing/2014/main" id="{263D082B-B31C-C745-91B0-1E2450BF10C4}"/>
              </a:ext>
            </a:extLst>
          </p:cNvPr>
          <p:cNvSpPr/>
          <p:nvPr/>
        </p:nvSpPr>
        <p:spPr>
          <a:xfrm>
            <a:off x="1691640" y="4602889"/>
            <a:ext cx="3829050" cy="5388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1EB3FD6-D473-2047-A8BE-D157B04CAC1E}"/>
              </a:ext>
            </a:extLst>
          </p:cNvPr>
          <p:cNvSpPr/>
          <p:nvPr/>
        </p:nvSpPr>
        <p:spPr>
          <a:xfrm>
            <a:off x="5554533" y="4682787"/>
            <a:ext cx="3566160" cy="584775"/>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not getting matched with a customer</a:t>
            </a:r>
          </a:p>
        </p:txBody>
      </p:sp>
      <p:cxnSp>
        <p:nvCxnSpPr>
          <p:cNvPr id="52" name="Straight Connector 51">
            <a:extLst>
              <a:ext uri="{FF2B5EF4-FFF2-40B4-BE49-F238E27FC236}">
                <a16:creationId xmlns:a16="http://schemas.microsoft.com/office/drawing/2014/main" id="{CD4EDBED-64AE-FD4B-8AAB-D129FDED642C}"/>
              </a:ext>
            </a:extLst>
          </p:cNvPr>
          <p:cNvCxnSpPr>
            <a:cxnSpLocks/>
          </p:cNvCxnSpPr>
          <p:nvPr/>
        </p:nvCxnSpPr>
        <p:spPr>
          <a:xfrm flipH="1" flipV="1">
            <a:off x="2287797" y="2863942"/>
            <a:ext cx="186740" cy="1213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A7D7224-EBE2-4D4D-BB56-DACFBB5AD30F}"/>
              </a:ext>
            </a:extLst>
          </p:cNvPr>
          <p:cNvSpPr/>
          <p:nvPr/>
        </p:nvSpPr>
        <p:spPr>
          <a:xfrm>
            <a:off x="1551399" y="2545204"/>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cxnSp>
        <p:nvCxnSpPr>
          <p:cNvPr id="59" name="Straight Connector 58">
            <a:extLst>
              <a:ext uri="{FF2B5EF4-FFF2-40B4-BE49-F238E27FC236}">
                <a16:creationId xmlns:a16="http://schemas.microsoft.com/office/drawing/2014/main" id="{35296F8D-3B94-FA49-802D-9126BDA3F763}"/>
              </a:ext>
            </a:extLst>
          </p:cNvPr>
          <p:cNvCxnSpPr>
            <a:cxnSpLocks/>
          </p:cNvCxnSpPr>
          <p:nvPr/>
        </p:nvCxnSpPr>
        <p:spPr>
          <a:xfrm flipV="1">
            <a:off x="3297497" y="3570064"/>
            <a:ext cx="151941" cy="5645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4EBA471-50DF-6E4A-839F-E9800725F142}"/>
              </a:ext>
            </a:extLst>
          </p:cNvPr>
          <p:cNvSpPr/>
          <p:nvPr/>
        </p:nvSpPr>
        <p:spPr>
          <a:xfrm>
            <a:off x="2550164" y="2988751"/>
            <a:ext cx="1568012"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cxnSp>
        <p:nvCxnSpPr>
          <p:cNvPr id="61" name="Straight Connector 60">
            <a:extLst>
              <a:ext uri="{FF2B5EF4-FFF2-40B4-BE49-F238E27FC236}">
                <a16:creationId xmlns:a16="http://schemas.microsoft.com/office/drawing/2014/main" id="{5251C326-B393-5E4B-AB23-778509256081}"/>
              </a:ext>
            </a:extLst>
          </p:cNvPr>
          <p:cNvCxnSpPr>
            <a:cxnSpLocks/>
            <a:endCxn id="62" idx="2"/>
          </p:cNvCxnSpPr>
          <p:nvPr/>
        </p:nvCxnSpPr>
        <p:spPr>
          <a:xfrm flipV="1">
            <a:off x="4172638" y="3145820"/>
            <a:ext cx="161219" cy="9963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8D497B57-8891-364B-9688-5C8AA52886B1}"/>
              </a:ext>
            </a:extLst>
          </p:cNvPr>
          <p:cNvSpPr/>
          <p:nvPr/>
        </p:nvSpPr>
        <p:spPr>
          <a:xfrm>
            <a:off x="3841139" y="25610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fare</a:t>
            </a:r>
          </a:p>
        </p:txBody>
      </p:sp>
      <p:sp>
        <p:nvSpPr>
          <p:cNvPr id="64" name="Rectangle 63">
            <a:extLst>
              <a:ext uri="{FF2B5EF4-FFF2-40B4-BE49-F238E27FC236}">
                <a16:creationId xmlns:a16="http://schemas.microsoft.com/office/drawing/2014/main" id="{B8FF20D8-C5CE-0641-9B1B-4FADCD749A15}"/>
              </a:ext>
            </a:extLst>
          </p:cNvPr>
          <p:cNvSpPr/>
          <p:nvPr/>
        </p:nvSpPr>
        <p:spPr>
          <a:xfrm>
            <a:off x="4458359" y="30182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cxnSp>
        <p:nvCxnSpPr>
          <p:cNvPr id="65" name="Straight Connector 64">
            <a:extLst>
              <a:ext uri="{FF2B5EF4-FFF2-40B4-BE49-F238E27FC236}">
                <a16:creationId xmlns:a16="http://schemas.microsoft.com/office/drawing/2014/main" id="{B65E24E2-CFF1-D549-8C50-27161E17E98D}"/>
              </a:ext>
            </a:extLst>
          </p:cNvPr>
          <p:cNvCxnSpPr>
            <a:cxnSpLocks/>
            <a:endCxn id="64" idx="2"/>
          </p:cNvCxnSpPr>
          <p:nvPr/>
        </p:nvCxnSpPr>
        <p:spPr>
          <a:xfrm flipV="1">
            <a:off x="4812718" y="3603020"/>
            <a:ext cx="138359" cy="550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81992BE-1300-6342-8C85-C5CE4344C978}"/>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24" name="Rectangle 23">
            <a:extLst>
              <a:ext uri="{FF2B5EF4-FFF2-40B4-BE49-F238E27FC236}">
                <a16:creationId xmlns:a16="http://schemas.microsoft.com/office/drawing/2014/main" id="{67F9B4A4-92DD-534C-BE05-171482C7EDB9}"/>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5" name="Rectangle 24">
            <a:extLst>
              <a:ext uri="{FF2B5EF4-FFF2-40B4-BE49-F238E27FC236}">
                <a16:creationId xmlns:a16="http://schemas.microsoft.com/office/drawing/2014/main" id="{91CBC439-B3C5-3542-98AD-54F14A525955}"/>
              </a:ext>
            </a:extLst>
          </p:cNvPr>
          <p:cNvSpPr/>
          <p:nvPr/>
        </p:nvSpPr>
        <p:spPr>
          <a:xfrm>
            <a:off x="6495585"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6" name="Rectangle 25">
            <a:extLst>
              <a:ext uri="{FF2B5EF4-FFF2-40B4-BE49-F238E27FC236}">
                <a16:creationId xmlns:a16="http://schemas.microsoft.com/office/drawing/2014/main" id="{AC67F5AD-FC5C-6142-847C-A5A9F8B49750}"/>
              </a:ext>
            </a:extLst>
          </p:cNvPr>
          <p:cNvSpPr/>
          <p:nvPr/>
        </p:nvSpPr>
        <p:spPr>
          <a:xfrm>
            <a:off x="751600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7" name="Rectangle 26">
            <a:extLst>
              <a:ext uri="{FF2B5EF4-FFF2-40B4-BE49-F238E27FC236}">
                <a16:creationId xmlns:a16="http://schemas.microsoft.com/office/drawing/2014/main" id="{BCD56265-15D0-A54E-B61B-900AC538CA0F}"/>
              </a:ext>
            </a:extLst>
          </p:cNvPr>
          <p:cNvSpPr/>
          <p:nvPr/>
        </p:nvSpPr>
        <p:spPr>
          <a:xfrm>
            <a:off x="3516411" y="4564682"/>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8" name="Rectangle 27">
            <a:extLst>
              <a:ext uri="{FF2B5EF4-FFF2-40B4-BE49-F238E27FC236}">
                <a16:creationId xmlns:a16="http://schemas.microsoft.com/office/drawing/2014/main" id="{08B2B6BC-9A41-EA4E-A63A-148975174F62}"/>
              </a:ext>
            </a:extLst>
          </p:cNvPr>
          <p:cNvSpPr/>
          <p:nvPr/>
        </p:nvSpPr>
        <p:spPr>
          <a:xfrm>
            <a:off x="4536828" y="4564682"/>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6" name="Rectangle 5">
            <a:extLst>
              <a:ext uri="{FF2B5EF4-FFF2-40B4-BE49-F238E27FC236}">
                <a16:creationId xmlns:a16="http://schemas.microsoft.com/office/drawing/2014/main" id="{2E9F2829-DAD1-544A-82C3-45242E5783A2}"/>
              </a:ext>
            </a:extLst>
          </p:cNvPr>
          <p:cNvSpPr/>
          <p:nvPr/>
        </p:nvSpPr>
        <p:spPr>
          <a:xfrm>
            <a:off x="2331720" y="3859938"/>
            <a:ext cx="6320790"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A7DC03D-D65A-1742-8043-6893D37B58DD}"/>
              </a:ext>
            </a:extLst>
          </p:cNvPr>
          <p:cNvSpPr/>
          <p:nvPr/>
        </p:nvSpPr>
        <p:spPr>
          <a:xfrm>
            <a:off x="4266304" y="6034290"/>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cxnSp>
        <p:nvCxnSpPr>
          <p:cNvPr id="41" name="Straight Arrow Connector 40">
            <a:extLst>
              <a:ext uri="{FF2B5EF4-FFF2-40B4-BE49-F238E27FC236}">
                <a16:creationId xmlns:a16="http://schemas.microsoft.com/office/drawing/2014/main" id="{C2E89109-22E6-C74C-837F-56C929E0FAF3}"/>
              </a:ext>
            </a:extLst>
          </p:cNvPr>
          <p:cNvCxnSpPr>
            <a:cxnSpLocks/>
          </p:cNvCxnSpPr>
          <p:nvPr/>
        </p:nvCxnSpPr>
        <p:spPr>
          <a:xfrm>
            <a:off x="4299036" y="6293421"/>
            <a:ext cx="6184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417732D-44A7-5F47-B01E-252B7C5DECCA}"/>
              </a:ext>
            </a:extLst>
          </p:cNvPr>
          <p:cNvSpPr/>
          <p:nvPr/>
        </p:nvSpPr>
        <p:spPr>
          <a:xfrm>
            <a:off x="4911962" y="6018198"/>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at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l</a:t>
            </a:r>
          </a:p>
        </p:txBody>
      </p:sp>
      <p:sp>
        <p:nvSpPr>
          <p:cNvPr id="43" name="Rectangle 42">
            <a:extLst>
              <a:ext uri="{FF2B5EF4-FFF2-40B4-BE49-F238E27FC236}">
                <a16:creationId xmlns:a16="http://schemas.microsoft.com/office/drawing/2014/main" id="{2055A219-417F-CE45-8C91-C8F400DC4812}"/>
              </a:ext>
            </a:extLst>
          </p:cNvPr>
          <p:cNvSpPr/>
          <p:nvPr/>
        </p:nvSpPr>
        <p:spPr>
          <a:xfrm>
            <a:off x="2900761" y="6003069"/>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sp>
        <p:nvSpPr>
          <p:cNvPr id="44" name="Rectangle 43">
            <a:extLst>
              <a:ext uri="{FF2B5EF4-FFF2-40B4-BE49-F238E27FC236}">
                <a16:creationId xmlns:a16="http://schemas.microsoft.com/office/drawing/2014/main" id="{0C266B39-E9E6-F44C-BCD9-07E2868C6EE1}"/>
              </a:ext>
            </a:extLst>
          </p:cNvPr>
          <p:cNvSpPr/>
          <p:nvPr/>
        </p:nvSpPr>
        <p:spPr>
          <a:xfrm>
            <a:off x="2743876" y="566925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29" name="Oval 28">
            <a:extLst>
              <a:ext uri="{FF2B5EF4-FFF2-40B4-BE49-F238E27FC236}">
                <a16:creationId xmlns:a16="http://schemas.microsoft.com/office/drawing/2014/main" id="{92967A9B-91D0-B348-BC84-9985A15AB897}"/>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6DF18C29-D285-E745-B66E-28F84E5C3160}"/>
              </a:ext>
            </a:extLst>
          </p:cNvPr>
          <p:cNvSpPr>
            <a:spLocks noGrp="1"/>
          </p:cNvSpPr>
          <p:nvPr>
            <p:ph type="sldNum" sz="quarter" idx="12"/>
          </p:nvPr>
        </p:nvSpPr>
        <p:spPr/>
        <p:txBody>
          <a:bodyPr/>
          <a:lstStyle/>
          <a:p>
            <a:fld id="{898C6173-9B67-4D5E-BF79-09D4FDA79571}" type="slidenum">
              <a:rPr lang="en-US" smtClean="0"/>
              <a:t>37</a:t>
            </a:fld>
            <a:endParaRPr lang="en-US"/>
          </a:p>
        </p:txBody>
      </p:sp>
    </p:spTree>
    <p:extLst>
      <p:ext uri="{BB962C8B-B14F-4D97-AF65-F5344CB8AC3E}">
        <p14:creationId xmlns:p14="http://schemas.microsoft.com/office/powerpoint/2010/main" val="1761024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cxnSp>
        <p:nvCxnSpPr>
          <p:cNvPr id="4" name="Straight Connector 3">
            <a:extLst>
              <a:ext uri="{FF2B5EF4-FFF2-40B4-BE49-F238E27FC236}">
                <a16:creationId xmlns:a16="http://schemas.microsoft.com/office/drawing/2014/main" id="{63D38811-2498-304F-BE65-FBCF9354CD88}"/>
              </a:ext>
            </a:extLst>
          </p:cNvPr>
          <p:cNvCxnSpPr/>
          <p:nvPr/>
        </p:nvCxnSpPr>
        <p:spPr>
          <a:xfrm flipH="1" flipV="1">
            <a:off x="1777694" y="3506987"/>
            <a:ext cx="172109" cy="5388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1E9503F-23F0-BC47-BD9A-EAF00F27C34F}"/>
              </a:ext>
            </a:extLst>
          </p:cNvPr>
          <p:cNvSpPr/>
          <p:nvPr/>
        </p:nvSpPr>
        <p:spPr>
          <a:xfrm>
            <a:off x="5669280" y="3214599"/>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sp>
        <p:nvSpPr>
          <p:cNvPr id="55" name="Rectangle 54">
            <a:extLst>
              <a:ext uri="{FF2B5EF4-FFF2-40B4-BE49-F238E27FC236}">
                <a16:creationId xmlns:a16="http://schemas.microsoft.com/office/drawing/2014/main" id="{6A7D7224-EBE2-4D4D-BB56-DACFBB5AD30F}"/>
              </a:ext>
            </a:extLst>
          </p:cNvPr>
          <p:cNvSpPr/>
          <p:nvPr/>
        </p:nvSpPr>
        <p:spPr>
          <a:xfrm>
            <a:off x="1551399" y="2545204"/>
            <a:ext cx="1898039" cy="338554"/>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sp>
        <p:nvSpPr>
          <p:cNvPr id="58" name="Rectangle 57">
            <a:extLst>
              <a:ext uri="{FF2B5EF4-FFF2-40B4-BE49-F238E27FC236}">
                <a16:creationId xmlns:a16="http://schemas.microsoft.com/office/drawing/2014/main" id="{292168E9-A9A5-2443-8361-3A4720BCFBEA}"/>
              </a:ext>
            </a:extLst>
          </p:cNvPr>
          <p:cNvSpPr/>
          <p:nvPr/>
        </p:nvSpPr>
        <p:spPr>
          <a:xfrm>
            <a:off x="4572000" y="6113895"/>
            <a:ext cx="4435221"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Solve for converged discounted values for an infinite-horizon DP for every 3 hours of each day</a:t>
            </a:r>
          </a:p>
        </p:txBody>
      </p:sp>
      <p:sp>
        <p:nvSpPr>
          <p:cNvPr id="60" name="Rectangle 59">
            <a:extLst>
              <a:ext uri="{FF2B5EF4-FFF2-40B4-BE49-F238E27FC236}">
                <a16:creationId xmlns:a16="http://schemas.microsoft.com/office/drawing/2014/main" id="{44EBA471-50DF-6E4A-839F-E9800725F142}"/>
              </a:ext>
            </a:extLst>
          </p:cNvPr>
          <p:cNvSpPr/>
          <p:nvPr/>
        </p:nvSpPr>
        <p:spPr>
          <a:xfrm>
            <a:off x="2550164" y="2988751"/>
            <a:ext cx="1568012"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sp>
        <p:nvSpPr>
          <p:cNvPr id="62" name="Rectangle 61">
            <a:extLst>
              <a:ext uri="{FF2B5EF4-FFF2-40B4-BE49-F238E27FC236}">
                <a16:creationId xmlns:a16="http://schemas.microsoft.com/office/drawing/2014/main" id="{8D497B57-8891-364B-9688-5C8AA52886B1}"/>
              </a:ext>
            </a:extLst>
          </p:cNvPr>
          <p:cNvSpPr/>
          <p:nvPr/>
        </p:nvSpPr>
        <p:spPr>
          <a:xfrm>
            <a:off x="3841139" y="2561045"/>
            <a:ext cx="985436"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Average fare</a:t>
            </a:r>
          </a:p>
        </p:txBody>
      </p:sp>
      <p:sp>
        <p:nvSpPr>
          <p:cNvPr id="64" name="Rectangle 63">
            <a:extLst>
              <a:ext uri="{FF2B5EF4-FFF2-40B4-BE49-F238E27FC236}">
                <a16:creationId xmlns:a16="http://schemas.microsoft.com/office/drawing/2014/main" id="{B8FF20D8-C5CE-0641-9B1B-4FADCD749A15}"/>
              </a:ext>
            </a:extLst>
          </p:cNvPr>
          <p:cNvSpPr/>
          <p:nvPr/>
        </p:nvSpPr>
        <p:spPr>
          <a:xfrm>
            <a:off x="4458359" y="3018245"/>
            <a:ext cx="985436"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sp>
        <p:nvSpPr>
          <p:cNvPr id="23" name="Rectangle 22">
            <a:extLst>
              <a:ext uri="{FF2B5EF4-FFF2-40B4-BE49-F238E27FC236}">
                <a16:creationId xmlns:a16="http://schemas.microsoft.com/office/drawing/2014/main" id="{5BCED1AA-89DB-584F-BA03-CC5CA2C357D3}"/>
              </a:ext>
            </a:extLst>
          </p:cNvPr>
          <p:cNvSpPr/>
          <p:nvPr/>
        </p:nvSpPr>
        <p:spPr>
          <a:xfrm>
            <a:off x="2806495" y="2171139"/>
            <a:ext cx="2328853" cy="276999"/>
          </a:xfrm>
          <a:prstGeom prst="rect">
            <a:avLst/>
          </a:prstGeom>
          <a:solidFill>
            <a:schemeClr val="accent1">
              <a:lumMod val="40000"/>
              <a:lumOff val="60000"/>
            </a:schemeClr>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Approximated from public data</a:t>
            </a:r>
          </a:p>
        </p:txBody>
      </p:sp>
      <p:sp>
        <p:nvSpPr>
          <p:cNvPr id="24" name="Rectangle 23">
            <a:extLst>
              <a:ext uri="{FF2B5EF4-FFF2-40B4-BE49-F238E27FC236}">
                <a16:creationId xmlns:a16="http://schemas.microsoft.com/office/drawing/2014/main" id="{E6D16B57-6CCA-804F-AF62-9510FCE3CDFA}"/>
              </a:ext>
            </a:extLst>
          </p:cNvPr>
          <p:cNvSpPr/>
          <p:nvPr/>
        </p:nvSpPr>
        <p:spPr>
          <a:xfrm>
            <a:off x="242176" y="2631198"/>
            <a:ext cx="1244800"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To be estimated</a:t>
            </a:r>
          </a:p>
        </p:txBody>
      </p:sp>
      <p:sp>
        <p:nvSpPr>
          <p:cNvPr id="25" name="Rectangle 24">
            <a:extLst>
              <a:ext uri="{FF2B5EF4-FFF2-40B4-BE49-F238E27FC236}">
                <a16:creationId xmlns:a16="http://schemas.microsoft.com/office/drawing/2014/main" id="{AE1AA93E-8F1D-6545-99DD-24762347BFB7}"/>
              </a:ext>
            </a:extLst>
          </p:cNvPr>
          <p:cNvSpPr/>
          <p:nvPr/>
        </p:nvSpPr>
        <p:spPr>
          <a:xfrm>
            <a:off x="882256" y="6014478"/>
            <a:ext cx="1244800"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To be estimated</a:t>
            </a:r>
          </a:p>
        </p:txBody>
      </p:sp>
      <p:sp>
        <p:nvSpPr>
          <p:cNvPr id="26" name="Rectangle 25">
            <a:extLst>
              <a:ext uri="{FF2B5EF4-FFF2-40B4-BE49-F238E27FC236}">
                <a16:creationId xmlns:a16="http://schemas.microsoft.com/office/drawing/2014/main" id="{65B19467-3674-3C48-91C5-38BD174294C3}"/>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4C827620-9144-0B40-B0A0-5354A8332E7F}"/>
              </a:ext>
            </a:extLst>
          </p:cNvPr>
          <p:cNvSpPr/>
          <p:nvPr/>
        </p:nvSpPr>
        <p:spPr>
          <a:xfrm>
            <a:off x="576498" y="5690747"/>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
        <p:nvSpPr>
          <p:cNvPr id="28" name="Rectangle 27">
            <a:extLst>
              <a:ext uri="{FF2B5EF4-FFF2-40B4-BE49-F238E27FC236}">
                <a16:creationId xmlns:a16="http://schemas.microsoft.com/office/drawing/2014/main" id="{103D61EA-97FE-2C44-A5F6-A0BA4C60EF61}"/>
              </a:ext>
            </a:extLst>
          </p:cNvPr>
          <p:cNvSpPr/>
          <p:nvPr/>
        </p:nvSpPr>
        <p:spPr>
          <a:xfrm>
            <a:off x="314131" y="2908197"/>
            <a:ext cx="1898039"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Individual driver’s operating cost</a:t>
            </a:r>
          </a:p>
        </p:txBody>
      </p:sp>
      <p:sp>
        <p:nvSpPr>
          <p:cNvPr id="29" name="Rectangle 28">
            <a:extLst>
              <a:ext uri="{FF2B5EF4-FFF2-40B4-BE49-F238E27FC236}">
                <a16:creationId xmlns:a16="http://schemas.microsoft.com/office/drawing/2014/main" id="{5D4EA14E-0434-A746-84CF-598F82651D99}"/>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30" name="Rectangle 29">
            <a:extLst>
              <a:ext uri="{FF2B5EF4-FFF2-40B4-BE49-F238E27FC236}">
                <a16:creationId xmlns:a16="http://schemas.microsoft.com/office/drawing/2014/main" id="{EFD9FD87-1909-5A4D-AB46-BCAA703842CA}"/>
              </a:ext>
            </a:extLst>
          </p:cNvPr>
          <p:cNvSpPr/>
          <p:nvPr/>
        </p:nvSpPr>
        <p:spPr>
          <a:xfrm>
            <a:off x="6495585"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31" name="Rectangle 30">
            <a:extLst>
              <a:ext uri="{FF2B5EF4-FFF2-40B4-BE49-F238E27FC236}">
                <a16:creationId xmlns:a16="http://schemas.microsoft.com/office/drawing/2014/main" id="{94E0900E-0DDA-8246-9ECE-3A1D49E205B9}"/>
              </a:ext>
            </a:extLst>
          </p:cNvPr>
          <p:cNvSpPr/>
          <p:nvPr/>
        </p:nvSpPr>
        <p:spPr>
          <a:xfrm>
            <a:off x="751600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34" name="Rectangle 33">
            <a:extLst>
              <a:ext uri="{FF2B5EF4-FFF2-40B4-BE49-F238E27FC236}">
                <a16:creationId xmlns:a16="http://schemas.microsoft.com/office/drawing/2014/main" id="{0B414404-1664-D04E-9626-D2F45CCE46F9}"/>
              </a:ext>
            </a:extLst>
          </p:cNvPr>
          <p:cNvSpPr/>
          <p:nvPr/>
        </p:nvSpPr>
        <p:spPr>
          <a:xfrm>
            <a:off x="3516411" y="4564682"/>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35" name="Rectangle 34">
            <a:extLst>
              <a:ext uri="{FF2B5EF4-FFF2-40B4-BE49-F238E27FC236}">
                <a16:creationId xmlns:a16="http://schemas.microsoft.com/office/drawing/2014/main" id="{DA57E15B-6086-B24B-B2F6-80F504C81A77}"/>
              </a:ext>
            </a:extLst>
          </p:cNvPr>
          <p:cNvSpPr/>
          <p:nvPr/>
        </p:nvSpPr>
        <p:spPr>
          <a:xfrm>
            <a:off x="4536828" y="4564682"/>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6" name="Rectangle 5">
            <a:extLst>
              <a:ext uri="{FF2B5EF4-FFF2-40B4-BE49-F238E27FC236}">
                <a16:creationId xmlns:a16="http://schemas.microsoft.com/office/drawing/2014/main" id="{2E9F2829-DAD1-544A-82C3-45242E5783A2}"/>
              </a:ext>
            </a:extLst>
          </p:cNvPr>
          <p:cNvSpPr/>
          <p:nvPr/>
        </p:nvSpPr>
        <p:spPr>
          <a:xfrm>
            <a:off x="2331720" y="3859938"/>
            <a:ext cx="6320790"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3D082B-B31C-C745-91B0-1E2450BF10C4}"/>
              </a:ext>
            </a:extLst>
          </p:cNvPr>
          <p:cNvSpPr/>
          <p:nvPr/>
        </p:nvSpPr>
        <p:spPr>
          <a:xfrm>
            <a:off x="1691640" y="4602889"/>
            <a:ext cx="3829050" cy="5388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CD4EDBED-64AE-FD4B-8AAB-D129FDED642C}"/>
              </a:ext>
            </a:extLst>
          </p:cNvPr>
          <p:cNvCxnSpPr>
            <a:cxnSpLocks/>
          </p:cNvCxnSpPr>
          <p:nvPr/>
        </p:nvCxnSpPr>
        <p:spPr>
          <a:xfrm flipH="1" flipV="1">
            <a:off x="2287797" y="2863942"/>
            <a:ext cx="186740" cy="121351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E73892F-010C-8A42-9EEA-ACC2F033168B}"/>
              </a:ext>
            </a:extLst>
          </p:cNvPr>
          <p:cNvCxnSpPr>
            <a:cxnSpLocks/>
          </p:cNvCxnSpPr>
          <p:nvPr/>
        </p:nvCxnSpPr>
        <p:spPr>
          <a:xfrm flipV="1">
            <a:off x="2212170" y="4897017"/>
            <a:ext cx="439590" cy="8017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5296F8D-3B94-FA49-802D-9126BDA3F763}"/>
              </a:ext>
            </a:extLst>
          </p:cNvPr>
          <p:cNvCxnSpPr>
            <a:cxnSpLocks/>
          </p:cNvCxnSpPr>
          <p:nvPr/>
        </p:nvCxnSpPr>
        <p:spPr>
          <a:xfrm flipV="1">
            <a:off x="3297497" y="3570064"/>
            <a:ext cx="151941" cy="5645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251C326-B393-5E4B-AB23-778509256081}"/>
              </a:ext>
            </a:extLst>
          </p:cNvPr>
          <p:cNvCxnSpPr>
            <a:cxnSpLocks/>
            <a:endCxn id="62" idx="2"/>
          </p:cNvCxnSpPr>
          <p:nvPr/>
        </p:nvCxnSpPr>
        <p:spPr>
          <a:xfrm flipV="1">
            <a:off x="4172638" y="3145820"/>
            <a:ext cx="161219" cy="9963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5E24E2-CFF1-D549-8C50-27161E17E98D}"/>
              </a:ext>
            </a:extLst>
          </p:cNvPr>
          <p:cNvCxnSpPr>
            <a:cxnSpLocks/>
            <a:endCxn id="64" idx="2"/>
          </p:cNvCxnSpPr>
          <p:nvPr/>
        </p:nvCxnSpPr>
        <p:spPr>
          <a:xfrm flipV="1">
            <a:off x="4812718" y="3603020"/>
            <a:ext cx="138359" cy="5506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039E066-E77E-1F4B-8C5A-C8F7192F2F33}"/>
              </a:ext>
            </a:extLst>
          </p:cNvPr>
          <p:cNvSpPr/>
          <p:nvPr/>
        </p:nvSpPr>
        <p:spPr>
          <a:xfrm>
            <a:off x="5554533" y="4682787"/>
            <a:ext cx="3566160" cy="584775"/>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not getting matched with a customer</a:t>
            </a:r>
          </a:p>
        </p:txBody>
      </p:sp>
      <p:sp>
        <p:nvSpPr>
          <p:cNvPr id="33" name="Oval 32">
            <a:extLst>
              <a:ext uri="{FF2B5EF4-FFF2-40B4-BE49-F238E27FC236}">
                <a16:creationId xmlns:a16="http://schemas.microsoft.com/office/drawing/2014/main" id="{D9337437-649B-3E48-8670-308C4D2F637F}"/>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A0BA439F-082D-5847-91E5-6F32804E9FD0}"/>
              </a:ext>
            </a:extLst>
          </p:cNvPr>
          <p:cNvSpPr>
            <a:spLocks noGrp="1"/>
          </p:cNvSpPr>
          <p:nvPr>
            <p:ph type="sldNum" sz="quarter" idx="12"/>
          </p:nvPr>
        </p:nvSpPr>
        <p:spPr/>
        <p:txBody>
          <a:bodyPr/>
          <a:lstStyle/>
          <a:p>
            <a:fld id="{898C6173-9B67-4D5E-BF79-09D4FDA79571}" type="slidenum">
              <a:rPr lang="en-US" smtClean="0"/>
              <a:t>38</a:t>
            </a:fld>
            <a:endParaRPr lang="en-US"/>
          </a:p>
        </p:txBody>
      </p:sp>
    </p:spTree>
    <p:extLst>
      <p:ext uri="{BB962C8B-B14F-4D97-AF65-F5344CB8AC3E}">
        <p14:creationId xmlns:p14="http://schemas.microsoft.com/office/powerpoint/2010/main" val="3910895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A driver for multiple ride-share companies in Manhattan in 2016. An ecosystem of apps has grown to help drivers get the most out of their shifts.">
            <a:extLst>
              <a:ext uri="{FF2B5EF4-FFF2-40B4-BE49-F238E27FC236}">
                <a16:creationId xmlns:a16="http://schemas.microsoft.com/office/drawing/2014/main" id="{C73C6084-CA78-4840-8335-E1D5E7772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47" y="1436602"/>
            <a:ext cx="4231910" cy="282127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A350CE7-EF44-D348-8E2D-8353C4F0ABC9}"/>
              </a:ext>
            </a:extLst>
          </p:cNvPr>
          <p:cNvSpPr/>
          <p:nvPr/>
        </p:nvSpPr>
        <p:spPr>
          <a:xfrm>
            <a:off x="5032274" y="2577762"/>
            <a:ext cx="3247344"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“Multihoming”</a:t>
            </a:r>
          </a:p>
        </p:txBody>
      </p:sp>
      <p:pic>
        <p:nvPicPr>
          <p:cNvPr id="6" name="Picture 5">
            <a:extLst>
              <a:ext uri="{FF2B5EF4-FFF2-40B4-BE49-F238E27FC236}">
                <a16:creationId xmlns:a16="http://schemas.microsoft.com/office/drawing/2014/main" id="{2DE7CCDE-4C18-C144-BCAC-97CEA32C9F38}"/>
              </a:ext>
            </a:extLst>
          </p:cNvPr>
          <p:cNvPicPr>
            <a:picLocks noChangeAspect="1"/>
          </p:cNvPicPr>
          <p:nvPr/>
        </p:nvPicPr>
        <p:blipFill>
          <a:blip r:embed="rId4"/>
          <a:stretch>
            <a:fillRect/>
          </a:stretch>
        </p:blipFill>
        <p:spPr>
          <a:xfrm>
            <a:off x="2171068" y="4527573"/>
            <a:ext cx="581235" cy="392343"/>
          </a:xfrm>
          <a:prstGeom prst="rect">
            <a:avLst/>
          </a:prstGeom>
        </p:spPr>
      </p:pic>
      <p:pic>
        <p:nvPicPr>
          <p:cNvPr id="12" name="Picture 11">
            <a:extLst>
              <a:ext uri="{FF2B5EF4-FFF2-40B4-BE49-F238E27FC236}">
                <a16:creationId xmlns:a16="http://schemas.microsoft.com/office/drawing/2014/main" id="{69DD41AA-FDA7-4441-9E47-BD8C535CB5E4}"/>
              </a:ext>
            </a:extLst>
          </p:cNvPr>
          <p:cNvPicPr>
            <a:picLocks noChangeAspect="1"/>
          </p:cNvPicPr>
          <p:nvPr/>
        </p:nvPicPr>
        <p:blipFill>
          <a:blip r:embed="rId5"/>
          <a:stretch>
            <a:fillRect/>
          </a:stretch>
        </p:blipFill>
        <p:spPr>
          <a:xfrm>
            <a:off x="3432663" y="5131447"/>
            <a:ext cx="966541" cy="194441"/>
          </a:xfrm>
          <a:prstGeom prst="rect">
            <a:avLst/>
          </a:prstGeom>
        </p:spPr>
      </p:pic>
      <p:pic>
        <p:nvPicPr>
          <p:cNvPr id="14" name="Picture 6" descr="Uber Eats logo and symbol, meaning, history, PNG">
            <a:extLst>
              <a:ext uri="{FF2B5EF4-FFF2-40B4-BE49-F238E27FC236}">
                <a16:creationId xmlns:a16="http://schemas.microsoft.com/office/drawing/2014/main" id="{1F9F8428-80BF-6543-A0CF-52ADEC81F3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9074" y="4941142"/>
            <a:ext cx="1022315" cy="5750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ia-logo-b - DC DWV">
            <a:extLst>
              <a:ext uri="{FF2B5EF4-FFF2-40B4-BE49-F238E27FC236}">
                <a16:creationId xmlns:a16="http://schemas.microsoft.com/office/drawing/2014/main" id="{A6D3442E-1C43-D04A-B711-2A26EA56B0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9131" y="4388465"/>
            <a:ext cx="1374014" cy="6304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GrubHub Logo in SVG Vector or PNG File Format - Logo.wine">
            <a:extLst>
              <a:ext uri="{FF2B5EF4-FFF2-40B4-BE49-F238E27FC236}">
                <a16:creationId xmlns:a16="http://schemas.microsoft.com/office/drawing/2014/main" id="{0369811E-C4BC-4F45-B0C5-C15C195F9C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1370" y="5327032"/>
            <a:ext cx="1123304" cy="74886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A5F24F7C-3D06-744A-A119-240B36324A37}"/>
              </a:ext>
            </a:extLst>
          </p:cNvPr>
          <p:cNvSpPr/>
          <p:nvPr/>
        </p:nvSpPr>
        <p:spPr>
          <a:xfrm>
            <a:off x="446748" y="609978"/>
            <a:ext cx="697731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Recruiting Workers is Hard</a:t>
            </a:r>
            <a:endParaRPr lang="en-US" sz="2800" b="1" dirty="0">
              <a:solidFill>
                <a:srgbClr val="FFC000"/>
              </a:solidFill>
              <a:latin typeface="Helvetica" charset="0"/>
              <a:ea typeface="Helvetica" charset="0"/>
              <a:cs typeface="Helvetica" charset="0"/>
            </a:endParaRPr>
          </a:p>
        </p:txBody>
      </p:sp>
      <p:pic>
        <p:nvPicPr>
          <p:cNvPr id="18" name="Picture 17">
            <a:extLst>
              <a:ext uri="{FF2B5EF4-FFF2-40B4-BE49-F238E27FC236}">
                <a16:creationId xmlns:a16="http://schemas.microsoft.com/office/drawing/2014/main" id="{1F530394-807A-0548-A3A6-73EE49583299}"/>
              </a:ext>
            </a:extLst>
          </p:cNvPr>
          <p:cNvPicPr>
            <a:picLocks noChangeAspect="1"/>
          </p:cNvPicPr>
          <p:nvPr/>
        </p:nvPicPr>
        <p:blipFill>
          <a:blip r:embed="rId9"/>
          <a:stretch>
            <a:fillRect/>
          </a:stretch>
        </p:blipFill>
        <p:spPr>
          <a:xfrm>
            <a:off x="1782047" y="4319715"/>
            <a:ext cx="6870023" cy="2117368"/>
          </a:xfrm>
          <a:prstGeom prst="rect">
            <a:avLst/>
          </a:prstGeom>
        </p:spPr>
      </p:pic>
      <p:sp>
        <p:nvSpPr>
          <p:cNvPr id="19" name="Rectangle 18">
            <a:extLst>
              <a:ext uri="{FF2B5EF4-FFF2-40B4-BE49-F238E27FC236}">
                <a16:creationId xmlns:a16="http://schemas.microsoft.com/office/drawing/2014/main" id="{1A947181-F600-3F47-9313-13C07013E6DE}"/>
              </a:ext>
            </a:extLst>
          </p:cNvPr>
          <p:cNvSpPr/>
          <p:nvPr/>
        </p:nvSpPr>
        <p:spPr>
          <a:xfrm>
            <a:off x="25450" y="6596390"/>
            <a:ext cx="6630496" cy="261610"/>
          </a:xfrm>
          <a:prstGeom prst="rect">
            <a:avLst/>
          </a:prstGeom>
        </p:spPr>
        <p:txBody>
          <a:bodyPr wrap="square">
            <a:spAutoFit/>
          </a:bodyPr>
          <a:lstStyle/>
          <a:p>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https://</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www.theverge.com</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/2018/8/8/17661374/uber-</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lyft</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nyc</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-cap-vote-city-council-new-</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york</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-taxi</a:t>
            </a:r>
          </a:p>
        </p:txBody>
      </p:sp>
    </p:spTree>
    <p:extLst>
      <p:ext uri="{BB962C8B-B14F-4D97-AF65-F5344CB8AC3E}">
        <p14:creationId xmlns:p14="http://schemas.microsoft.com/office/powerpoint/2010/main" val="4002158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Driver chooses option</a:t>
            </a:r>
          </a:p>
        </p:txBody>
      </p:sp>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2" name="Picture 1">
            <a:extLst>
              <a:ext uri="{FF2B5EF4-FFF2-40B4-BE49-F238E27FC236}">
                <a16:creationId xmlns:a16="http://schemas.microsoft.com/office/drawing/2014/main" id="{50ED4ADB-5479-EA4A-A58F-FBBF7ED9E58E}"/>
              </a:ext>
            </a:extLst>
          </p:cNvPr>
          <p:cNvPicPr>
            <a:picLocks noChangeAspect="1"/>
          </p:cNvPicPr>
          <p:nvPr/>
        </p:nvPicPr>
        <p:blipFill>
          <a:blip r:embed="rId3"/>
          <a:stretch>
            <a:fillRect/>
          </a:stretch>
        </p:blipFill>
        <p:spPr>
          <a:xfrm>
            <a:off x="3150587" y="1572706"/>
            <a:ext cx="2499925" cy="458002"/>
          </a:xfrm>
          <a:prstGeom prst="rect">
            <a:avLst/>
          </a:prstGeom>
        </p:spPr>
      </p:pic>
      <p:sp>
        <p:nvSpPr>
          <p:cNvPr id="16" name="Rectangle 15">
            <a:extLst>
              <a:ext uri="{FF2B5EF4-FFF2-40B4-BE49-F238E27FC236}">
                <a16:creationId xmlns:a16="http://schemas.microsoft.com/office/drawing/2014/main" id="{4D0A24BC-B00E-2F4A-9D05-52539D3C2D40}"/>
              </a:ext>
            </a:extLst>
          </p:cNvPr>
          <p:cNvSpPr/>
          <p:nvPr/>
        </p:nvSpPr>
        <p:spPr>
          <a:xfrm>
            <a:off x="446746" y="609978"/>
            <a:ext cx="595102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Focal Firm</a:t>
            </a:r>
            <a:endParaRPr lang="en-US" sz="2800" b="1" dirty="0">
              <a:solidFill>
                <a:srgbClr val="FFC000"/>
              </a:solidFill>
              <a:latin typeface="Helvetica" charset="0"/>
              <a:ea typeface="Helvetica" charset="0"/>
              <a:cs typeface="Helvetica" charset="0"/>
            </a:endParaRPr>
          </a:p>
        </p:txBody>
      </p:sp>
      <p:sp>
        <p:nvSpPr>
          <p:cNvPr id="20" name="Rectangle 19">
            <a:extLst>
              <a:ext uri="{FF2B5EF4-FFF2-40B4-BE49-F238E27FC236}">
                <a16:creationId xmlns:a16="http://schemas.microsoft.com/office/drawing/2014/main" id="{BB7948EE-5E96-8F43-B416-6B3FB6A613F6}"/>
              </a:ext>
            </a:extLst>
          </p:cNvPr>
          <p:cNvSpPr/>
          <p:nvPr/>
        </p:nvSpPr>
        <p:spPr>
          <a:xfrm>
            <a:off x="3602760" y="4418700"/>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Trip to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k</a:t>
            </a:r>
          </a:p>
        </p:txBody>
      </p:sp>
      <p:cxnSp>
        <p:nvCxnSpPr>
          <p:cNvPr id="23" name="Straight Arrow Connector 22">
            <a:extLst>
              <a:ext uri="{FF2B5EF4-FFF2-40B4-BE49-F238E27FC236}">
                <a16:creationId xmlns:a16="http://schemas.microsoft.com/office/drawing/2014/main" id="{24798DBD-DF22-B946-A091-75FE5EC60E27}"/>
              </a:ext>
            </a:extLst>
          </p:cNvPr>
          <p:cNvCxnSpPr>
            <a:cxnSpLocks/>
          </p:cNvCxnSpPr>
          <p:nvPr/>
        </p:nvCxnSpPr>
        <p:spPr>
          <a:xfrm>
            <a:off x="4887902" y="4735071"/>
            <a:ext cx="740486" cy="6750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AE4D249-DF6E-884C-B4B4-BABDFEC8242F}"/>
              </a:ext>
            </a:extLst>
          </p:cNvPr>
          <p:cNvSpPr/>
          <p:nvPr/>
        </p:nvSpPr>
        <p:spPr>
          <a:xfrm>
            <a:off x="6583197" y="4488183"/>
            <a:ext cx="10554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a:t>
            </a:r>
          </a:p>
        </p:txBody>
      </p:sp>
      <p:sp>
        <p:nvSpPr>
          <p:cNvPr id="27" name="Rectangle 26">
            <a:extLst>
              <a:ext uri="{FF2B5EF4-FFF2-40B4-BE49-F238E27FC236}">
                <a16:creationId xmlns:a16="http://schemas.microsoft.com/office/drawing/2014/main" id="{AEF33084-655D-374F-B7EB-14CEB6EE7C50}"/>
              </a:ext>
            </a:extLst>
          </p:cNvPr>
          <p:cNvSpPr/>
          <p:nvPr/>
        </p:nvSpPr>
        <p:spPr>
          <a:xfrm rot="19050780">
            <a:off x="5586152" y="5103410"/>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30" name="Straight Arrow Connector 29">
            <a:extLst>
              <a:ext uri="{FF2B5EF4-FFF2-40B4-BE49-F238E27FC236}">
                <a16:creationId xmlns:a16="http://schemas.microsoft.com/office/drawing/2014/main" id="{959C2FC5-83F1-4C45-944C-2C72046FAB26}"/>
              </a:ext>
            </a:extLst>
          </p:cNvPr>
          <p:cNvCxnSpPr>
            <a:cxnSpLocks/>
          </p:cNvCxnSpPr>
          <p:nvPr/>
        </p:nvCxnSpPr>
        <p:spPr>
          <a:xfrm flipV="1">
            <a:off x="5895574" y="4817173"/>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6713D6-FF03-6C44-B328-9C3D197E0694}"/>
              </a:ext>
            </a:extLst>
          </p:cNvPr>
          <p:cNvCxnSpPr>
            <a:cxnSpLocks/>
          </p:cNvCxnSpPr>
          <p:nvPr/>
        </p:nvCxnSpPr>
        <p:spPr>
          <a:xfrm>
            <a:off x="5874324" y="5410133"/>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F25398D-CD52-614E-B866-DB9B8765309B}"/>
              </a:ext>
            </a:extLst>
          </p:cNvPr>
          <p:cNvSpPr/>
          <p:nvPr/>
        </p:nvSpPr>
        <p:spPr>
          <a:xfrm>
            <a:off x="1513086" y="5053516"/>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cxnSp>
        <p:nvCxnSpPr>
          <p:cNvPr id="36" name="Straight Arrow Connector 35">
            <a:extLst>
              <a:ext uri="{FF2B5EF4-FFF2-40B4-BE49-F238E27FC236}">
                <a16:creationId xmlns:a16="http://schemas.microsoft.com/office/drawing/2014/main" id="{49508F42-E102-4E40-8E47-CE636B99FA5C}"/>
              </a:ext>
            </a:extLst>
          </p:cNvPr>
          <p:cNvCxnSpPr>
            <a:cxnSpLocks/>
          </p:cNvCxnSpPr>
          <p:nvPr/>
        </p:nvCxnSpPr>
        <p:spPr>
          <a:xfrm flipV="1">
            <a:off x="2895025" y="4780791"/>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FC53AB3-03F5-7F45-B712-305CAD9F28A6}"/>
              </a:ext>
            </a:extLst>
          </p:cNvPr>
          <p:cNvSpPr/>
          <p:nvPr/>
        </p:nvSpPr>
        <p:spPr>
          <a:xfrm>
            <a:off x="2912223" y="4707391"/>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9" name="Rectangle 38">
            <a:extLst>
              <a:ext uri="{FF2B5EF4-FFF2-40B4-BE49-F238E27FC236}">
                <a16:creationId xmlns:a16="http://schemas.microsoft.com/office/drawing/2014/main" id="{2271F086-3ECD-0042-90A9-066AFECEAC10}"/>
              </a:ext>
            </a:extLst>
          </p:cNvPr>
          <p:cNvSpPr/>
          <p:nvPr/>
        </p:nvSpPr>
        <p:spPr>
          <a:xfrm>
            <a:off x="2885123" y="5699735"/>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cxnSp>
        <p:nvCxnSpPr>
          <p:cNvPr id="40" name="Straight Arrow Connector 39">
            <a:extLst>
              <a:ext uri="{FF2B5EF4-FFF2-40B4-BE49-F238E27FC236}">
                <a16:creationId xmlns:a16="http://schemas.microsoft.com/office/drawing/2014/main" id="{5EB0D49D-5DC3-FA45-B831-354879D6EE5F}"/>
              </a:ext>
            </a:extLst>
          </p:cNvPr>
          <p:cNvCxnSpPr>
            <a:cxnSpLocks/>
          </p:cNvCxnSpPr>
          <p:nvPr/>
        </p:nvCxnSpPr>
        <p:spPr>
          <a:xfrm>
            <a:off x="2895025" y="5364735"/>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499F3EC-0642-7041-80AA-3BA6C5550300}"/>
              </a:ext>
            </a:extLst>
          </p:cNvPr>
          <p:cNvSpPr/>
          <p:nvPr/>
        </p:nvSpPr>
        <p:spPr>
          <a:xfrm>
            <a:off x="3602760" y="5698860"/>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at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l</a:t>
            </a:r>
          </a:p>
        </p:txBody>
      </p:sp>
      <p:sp>
        <p:nvSpPr>
          <p:cNvPr id="42" name="Rectangle 41">
            <a:extLst>
              <a:ext uri="{FF2B5EF4-FFF2-40B4-BE49-F238E27FC236}">
                <a16:creationId xmlns:a16="http://schemas.microsoft.com/office/drawing/2014/main" id="{F121F1E4-D575-9E48-8533-548E13D7CCB6}"/>
              </a:ext>
            </a:extLst>
          </p:cNvPr>
          <p:cNvSpPr/>
          <p:nvPr/>
        </p:nvSpPr>
        <p:spPr>
          <a:xfrm>
            <a:off x="3403278" y="413651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Destination realized</a:t>
            </a:r>
          </a:p>
        </p:txBody>
      </p:sp>
      <p:sp>
        <p:nvSpPr>
          <p:cNvPr id="43" name="Rectangle 42">
            <a:extLst>
              <a:ext uri="{FF2B5EF4-FFF2-40B4-BE49-F238E27FC236}">
                <a16:creationId xmlns:a16="http://schemas.microsoft.com/office/drawing/2014/main" id="{B7EEE1E1-E097-EA45-A1B9-71EF64605094}"/>
              </a:ext>
            </a:extLst>
          </p:cNvPr>
          <p:cNvSpPr/>
          <p:nvPr/>
        </p:nvSpPr>
        <p:spPr>
          <a:xfrm>
            <a:off x="1356201" y="4719703"/>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44" name="Rectangle 43">
            <a:extLst>
              <a:ext uri="{FF2B5EF4-FFF2-40B4-BE49-F238E27FC236}">
                <a16:creationId xmlns:a16="http://schemas.microsoft.com/office/drawing/2014/main" id="{A6058EF4-9F68-FC40-82AF-D68018202FE5}"/>
              </a:ext>
            </a:extLst>
          </p:cNvPr>
          <p:cNvSpPr/>
          <p:nvPr/>
        </p:nvSpPr>
        <p:spPr>
          <a:xfrm>
            <a:off x="6583197" y="5676903"/>
            <a:ext cx="10554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45" name="Straight Arrow Connector 44">
            <a:extLst>
              <a:ext uri="{FF2B5EF4-FFF2-40B4-BE49-F238E27FC236}">
                <a16:creationId xmlns:a16="http://schemas.microsoft.com/office/drawing/2014/main" id="{D5D85422-7D48-C041-ACC9-D9D49AB6E0B7}"/>
              </a:ext>
            </a:extLst>
          </p:cNvPr>
          <p:cNvCxnSpPr>
            <a:cxnSpLocks/>
          </p:cNvCxnSpPr>
          <p:nvPr/>
        </p:nvCxnSpPr>
        <p:spPr>
          <a:xfrm flipV="1">
            <a:off x="4912594" y="5445823"/>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490511C-7B58-8D4D-A398-9EDFE798A8A4}"/>
              </a:ext>
            </a:extLst>
          </p:cNvPr>
          <p:cNvSpPr/>
          <p:nvPr/>
        </p:nvSpPr>
        <p:spPr>
          <a:xfrm>
            <a:off x="4979137" y="5832920"/>
            <a:ext cx="886423"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t+1</a:t>
            </a:r>
          </a:p>
        </p:txBody>
      </p:sp>
      <p:sp>
        <p:nvSpPr>
          <p:cNvPr id="51" name="Rectangle 50">
            <a:extLst>
              <a:ext uri="{FF2B5EF4-FFF2-40B4-BE49-F238E27FC236}">
                <a16:creationId xmlns:a16="http://schemas.microsoft.com/office/drawing/2014/main" id="{4259CE40-EFF0-5E40-BAF2-4A804C19DAC0}"/>
              </a:ext>
            </a:extLst>
          </p:cNvPr>
          <p:cNvSpPr/>
          <p:nvPr/>
        </p:nvSpPr>
        <p:spPr>
          <a:xfrm>
            <a:off x="6583196" y="5082543"/>
            <a:ext cx="1055419" cy="513659"/>
          </a:xfrm>
          <a:prstGeom prst="rec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a:t>
            </a:r>
          </a:p>
        </p:txBody>
      </p:sp>
      <p:sp>
        <p:nvSpPr>
          <p:cNvPr id="54" name="Rectangle 53">
            <a:extLst>
              <a:ext uri="{FF2B5EF4-FFF2-40B4-BE49-F238E27FC236}">
                <a16:creationId xmlns:a16="http://schemas.microsoft.com/office/drawing/2014/main" id="{97923637-2394-5141-A0A2-2B3D82339C64}"/>
              </a:ext>
            </a:extLst>
          </p:cNvPr>
          <p:cNvSpPr/>
          <p:nvPr/>
        </p:nvSpPr>
        <p:spPr>
          <a:xfrm>
            <a:off x="5023744" y="4661708"/>
            <a:ext cx="886423" cy="461665"/>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Completed trip</a:t>
            </a:r>
          </a:p>
        </p:txBody>
      </p:sp>
      <p:sp>
        <p:nvSpPr>
          <p:cNvPr id="55" name="Rectangle 54">
            <a:extLst>
              <a:ext uri="{FF2B5EF4-FFF2-40B4-BE49-F238E27FC236}">
                <a16:creationId xmlns:a16="http://schemas.microsoft.com/office/drawing/2014/main" id="{8B22CE36-ED9F-824B-8E0D-93882F9A51E7}"/>
              </a:ext>
            </a:extLst>
          </p:cNvPr>
          <p:cNvSpPr/>
          <p:nvPr/>
        </p:nvSpPr>
        <p:spPr>
          <a:xfrm>
            <a:off x="3627036" y="5178597"/>
            <a:ext cx="1236949" cy="276999"/>
          </a:xfrm>
          <a:prstGeom prst="rect">
            <a:avLst/>
          </a:prstGeom>
          <a:solidFill>
            <a:srgbClr val="FFFF00"/>
          </a:solidFill>
        </p:spPr>
        <p:txBody>
          <a:bodyPr wrap="square">
            <a:spAutoFit/>
          </a:bodyPr>
          <a:lstStyle/>
          <a:p>
            <a:pPr lvl="0" algn="ctr"/>
            <a:r>
              <a:rPr lang="en-US" sz="1200" b="1" dirty="0">
                <a:latin typeface="CMU Sans Serif Medium" panose="02000603000000000000" pitchFamily="2" charset="0"/>
                <a:ea typeface="CMU Sans Serif Medium" panose="02000603000000000000" pitchFamily="2" charset="0"/>
                <a:cs typeface="CMU Sans Serif Medium" panose="02000603000000000000" pitchFamily="2" charset="0"/>
              </a:rPr>
              <a:t>Earn </a:t>
            </a:r>
            <a:r>
              <a:rPr lang="en-US" sz="1200" b="1" i="1" dirty="0">
                <a:latin typeface="CMU Sans Serif Medium" panose="02000603000000000000" pitchFamily="2" charset="0"/>
                <a:ea typeface="CMU Sans Serif Medium" panose="02000603000000000000" pitchFamily="2" charset="0"/>
                <a:cs typeface="CMU Sans Serif Medium" panose="02000603000000000000" pitchFamily="2" charset="0"/>
              </a:rPr>
              <a:t>W</a:t>
            </a:r>
            <a:r>
              <a:rPr lang="en-US" sz="1200" b="1" dirty="0">
                <a:latin typeface="CMU Sans Serif Medium" panose="02000603000000000000" pitchFamily="2" charset="0"/>
                <a:ea typeface="CMU Sans Serif Medium" panose="02000603000000000000" pitchFamily="2" charset="0"/>
                <a:cs typeface="CMU Sans Serif Medium" panose="02000603000000000000" pitchFamily="2" charset="0"/>
              </a:rPr>
              <a:t>/hour</a:t>
            </a:r>
          </a:p>
        </p:txBody>
      </p:sp>
      <p:cxnSp>
        <p:nvCxnSpPr>
          <p:cNvPr id="26" name="Straight Arrow Connector 25">
            <a:extLst>
              <a:ext uri="{FF2B5EF4-FFF2-40B4-BE49-F238E27FC236}">
                <a16:creationId xmlns:a16="http://schemas.microsoft.com/office/drawing/2014/main" id="{76D67ABE-76EF-B94F-89DE-45D112183434}"/>
              </a:ext>
            </a:extLst>
          </p:cNvPr>
          <p:cNvCxnSpPr>
            <a:cxnSpLocks/>
          </p:cNvCxnSpPr>
          <p:nvPr/>
        </p:nvCxnSpPr>
        <p:spPr>
          <a:xfrm flipV="1">
            <a:off x="5895574" y="5410133"/>
            <a:ext cx="67302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A4A7F8C-8B95-5545-B835-F6D3E906EF8F}"/>
              </a:ext>
            </a:extLst>
          </p:cNvPr>
          <p:cNvSpPr/>
          <p:nvPr/>
        </p:nvSpPr>
        <p:spPr>
          <a:xfrm>
            <a:off x="6194963" y="407171"/>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3" name="Slide Number Placeholder 2">
            <a:extLst>
              <a:ext uri="{FF2B5EF4-FFF2-40B4-BE49-F238E27FC236}">
                <a16:creationId xmlns:a16="http://schemas.microsoft.com/office/drawing/2014/main" id="{7AC3843E-7931-C14B-A6A9-8C9056801672}"/>
              </a:ext>
            </a:extLst>
          </p:cNvPr>
          <p:cNvSpPr>
            <a:spLocks noGrp="1"/>
          </p:cNvSpPr>
          <p:nvPr>
            <p:ph type="sldNum" sz="quarter" idx="12"/>
          </p:nvPr>
        </p:nvSpPr>
        <p:spPr/>
        <p:txBody>
          <a:bodyPr/>
          <a:lstStyle/>
          <a:p>
            <a:fld id="{898C6173-9B67-4D5E-BF79-09D4FDA79571}" type="slidenum">
              <a:rPr lang="en-US" smtClean="0"/>
              <a:t>39</a:t>
            </a:fld>
            <a:endParaRPr lang="en-US"/>
          </a:p>
        </p:txBody>
      </p:sp>
    </p:spTree>
    <p:extLst>
      <p:ext uri="{BB962C8B-B14F-4D97-AF65-F5344CB8AC3E}">
        <p14:creationId xmlns:p14="http://schemas.microsoft.com/office/powerpoint/2010/main" val="737742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Driver chooses option  </a:t>
            </a:r>
          </a:p>
          <a:p>
            <a:pPr marL="0" indent="0">
              <a:buNone/>
            </a:pPr>
            <a:r>
              <a:rPr lang="en-US" sz="2000" dirty="0"/>
              <a:t>Value function at location </a:t>
            </a:r>
            <a:r>
              <a:rPr lang="en-US" sz="2000" i="1" dirty="0"/>
              <a:t>l, </a:t>
            </a:r>
            <a:r>
              <a:rPr lang="en-US" sz="2000" dirty="0"/>
              <a:t>time </a:t>
            </a:r>
            <a:r>
              <a:rPr lang="en-US" sz="2000" i="1" dirty="0"/>
              <a:t>t:</a:t>
            </a:r>
            <a:endParaRPr lang="en-US" sz="2000" dirty="0"/>
          </a:p>
        </p:txBody>
      </p:sp>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2" name="Picture 1">
            <a:extLst>
              <a:ext uri="{FF2B5EF4-FFF2-40B4-BE49-F238E27FC236}">
                <a16:creationId xmlns:a16="http://schemas.microsoft.com/office/drawing/2014/main" id="{50ED4ADB-5479-EA4A-A58F-FBBF7ED9E58E}"/>
              </a:ext>
            </a:extLst>
          </p:cNvPr>
          <p:cNvPicPr>
            <a:picLocks noChangeAspect="1"/>
          </p:cNvPicPr>
          <p:nvPr/>
        </p:nvPicPr>
        <p:blipFill>
          <a:blip r:embed="rId3"/>
          <a:stretch>
            <a:fillRect/>
          </a:stretch>
        </p:blipFill>
        <p:spPr>
          <a:xfrm>
            <a:off x="3150587" y="1572706"/>
            <a:ext cx="2499925" cy="458002"/>
          </a:xfrm>
          <a:prstGeom prst="rect">
            <a:avLst/>
          </a:prstGeom>
        </p:spPr>
      </p:pic>
      <p:pic>
        <p:nvPicPr>
          <p:cNvPr id="3" name="Picture 2">
            <a:extLst>
              <a:ext uri="{FF2B5EF4-FFF2-40B4-BE49-F238E27FC236}">
                <a16:creationId xmlns:a16="http://schemas.microsoft.com/office/drawing/2014/main" id="{A19FE384-C791-B049-8C10-145B60F0888D}"/>
              </a:ext>
            </a:extLst>
          </p:cNvPr>
          <p:cNvPicPr>
            <a:picLocks noChangeAspect="1"/>
          </p:cNvPicPr>
          <p:nvPr/>
        </p:nvPicPr>
        <p:blipFill>
          <a:blip r:embed="rId4"/>
          <a:stretch>
            <a:fillRect/>
          </a:stretch>
        </p:blipFill>
        <p:spPr>
          <a:xfrm>
            <a:off x="1643678" y="2336124"/>
            <a:ext cx="5104808" cy="629752"/>
          </a:xfrm>
          <a:prstGeom prst="rect">
            <a:avLst/>
          </a:prstGeom>
        </p:spPr>
      </p:pic>
      <p:cxnSp>
        <p:nvCxnSpPr>
          <p:cNvPr id="25" name="Straight Connector 24">
            <a:extLst>
              <a:ext uri="{FF2B5EF4-FFF2-40B4-BE49-F238E27FC236}">
                <a16:creationId xmlns:a16="http://schemas.microsoft.com/office/drawing/2014/main" id="{A2B4BA34-3F35-F440-8789-608D1530FACB}"/>
              </a:ext>
            </a:extLst>
          </p:cNvPr>
          <p:cNvCxnSpPr>
            <a:cxnSpLocks/>
          </p:cNvCxnSpPr>
          <p:nvPr/>
        </p:nvCxnSpPr>
        <p:spPr>
          <a:xfrm flipV="1">
            <a:off x="4519474" y="2868149"/>
            <a:ext cx="0" cy="2322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B81C4A4-338D-B042-AF29-D4DA9A78093E}"/>
              </a:ext>
            </a:extLst>
          </p:cNvPr>
          <p:cNvSpPr/>
          <p:nvPr/>
        </p:nvSpPr>
        <p:spPr>
          <a:xfrm>
            <a:off x="3862673" y="3114052"/>
            <a:ext cx="1568012" cy="830997"/>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Approximated value of working for B</a:t>
            </a:r>
          </a:p>
        </p:txBody>
      </p:sp>
      <p:cxnSp>
        <p:nvCxnSpPr>
          <p:cNvPr id="28" name="Straight Connector 27">
            <a:extLst>
              <a:ext uri="{FF2B5EF4-FFF2-40B4-BE49-F238E27FC236}">
                <a16:creationId xmlns:a16="http://schemas.microsoft.com/office/drawing/2014/main" id="{1909EE67-4CD6-854F-B736-CC56E8AA1CC4}"/>
              </a:ext>
            </a:extLst>
          </p:cNvPr>
          <p:cNvCxnSpPr>
            <a:cxnSpLocks/>
          </p:cNvCxnSpPr>
          <p:nvPr/>
        </p:nvCxnSpPr>
        <p:spPr>
          <a:xfrm flipV="1">
            <a:off x="5731054" y="2164674"/>
            <a:ext cx="339549" cy="3955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77759C1-40FA-7745-8F5D-7BC767AF71C7}"/>
              </a:ext>
            </a:extLst>
          </p:cNvPr>
          <p:cNvSpPr/>
          <p:nvPr/>
        </p:nvSpPr>
        <p:spPr>
          <a:xfrm>
            <a:off x="6070603" y="1969374"/>
            <a:ext cx="1568012"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Normalized to 0</a:t>
            </a:r>
          </a:p>
        </p:txBody>
      </p:sp>
      <p:pic>
        <p:nvPicPr>
          <p:cNvPr id="9" name="Picture 8">
            <a:extLst>
              <a:ext uri="{FF2B5EF4-FFF2-40B4-BE49-F238E27FC236}">
                <a16:creationId xmlns:a16="http://schemas.microsoft.com/office/drawing/2014/main" id="{30B6ECCB-3CD5-F342-A3F4-A640F9067A91}"/>
              </a:ext>
            </a:extLst>
          </p:cNvPr>
          <p:cNvPicPr>
            <a:picLocks noChangeAspect="1"/>
          </p:cNvPicPr>
          <p:nvPr/>
        </p:nvPicPr>
        <p:blipFill>
          <a:blip r:embed="rId5"/>
          <a:stretch>
            <a:fillRect/>
          </a:stretch>
        </p:blipFill>
        <p:spPr>
          <a:xfrm>
            <a:off x="6356230" y="3179066"/>
            <a:ext cx="558800" cy="609600"/>
          </a:xfrm>
          <a:prstGeom prst="rect">
            <a:avLst/>
          </a:prstGeom>
        </p:spPr>
      </p:pic>
      <p:sp>
        <p:nvSpPr>
          <p:cNvPr id="34" name="Rectangle 33">
            <a:extLst>
              <a:ext uri="{FF2B5EF4-FFF2-40B4-BE49-F238E27FC236}">
                <a16:creationId xmlns:a16="http://schemas.microsoft.com/office/drawing/2014/main" id="{D4F91C03-BD9C-2F4E-AA7B-CDF0C00B114A}"/>
              </a:ext>
            </a:extLst>
          </p:cNvPr>
          <p:cNvSpPr/>
          <p:nvPr/>
        </p:nvSpPr>
        <p:spPr>
          <a:xfrm>
            <a:off x="6622715" y="3339500"/>
            <a:ext cx="2348037" cy="584775"/>
          </a:xfrm>
          <a:prstGeom prst="rect">
            <a:avLst/>
          </a:prstGeom>
        </p:spPr>
        <p:txBody>
          <a:bodyPr wrap="square">
            <a:spAutoFit/>
          </a:bodyPr>
          <a:lstStyle/>
          <a:p>
            <a:pPr lvl="0" algn="ctr"/>
            <a:r>
              <a:rPr lang="en-US" sz="16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 multivariate extreme value distribution</a:t>
            </a:r>
          </a:p>
        </p:txBody>
      </p:sp>
      <p:cxnSp>
        <p:nvCxnSpPr>
          <p:cNvPr id="35" name="Straight Connector 34">
            <a:extLst>
              <a:ext uri="{FF2B5EF4-FFF2-40B4-BE49-F238E27FC236}">
                <a16:creationId xmlns:a16="http://schemas.microsoft.com/office/drawing/2014/main" id="{B04A5170-B733-054D-9F85-D466189028D5}"/>
              </a:ext>
            </a:extLst>
          </p:cNvPr>
          <p:cNvCxnSpPr>
            <a:cxnSpLocks/>
          </p:cNvCxnSpPr>
          <p:nvPr/>
        </p:nvCxnSpPr>
        <p:spPr>
          <a:xfrm flipV="1">
            <a:off x="3022144" y="2868150"/>
            <a:ext cx="0" cy="3633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FF22F27-F147-814B-8736-4921B3CE46AD}"/>
              </a:ext>
            </a:extLst>
          </p:cNvPr>
          <p:cNvSpPr/>
          <p:nvPr/>
        </p:nvSpPr>
        <p:spPr>
          <a:xfrm>
            <a:off x="2162114" y="3231538"/>
            <a:ext cx="1568012" cy="830997"/>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Value of working for the focal platform</a:t>
            </a:r>
          </a:p>
        </p:txBody>
      </p:sp>
      <p:sp>
        <p:nvSpPr>
          <p:cNvPr id="16" name="Rectangle 15">
            <a:extLst>
              <a:ext uri="{FF2B5EF4-FFF2-40B4-BE49-F238E27FC236}">
                <a16:creationId xmlns:a16="http://schemas.microsoft.com/office/drawing/2014/main" id="{4D0A24BC-B00E-2F4A-9D05-52539D3C2D40}"/>
              </a:ext>
            </a:extLst>
          </p:cNvPr>
          <p:cNvSpPr/>
          <p:nvPr/>
        </p:nvSpPr>
        <p:spPr>
          <a:xfrm>
            <a:off x="446746" y="609978"/>
            <a:ext cx="595102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Focal Firm</a:t>
            </a:r>
            <a:endParaRPr lang="en-US" sz="2800" b="1" dirty="0">
              <a:solidFill>
                <a:srgbClr val="FFC000"/>
              </a:solidFill>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4E35B5F5-15BF-FB46-B67C-E165B805D79A}"/>
              </a:ext>
            </a:extLst>
          </p:cNvPr>
          <p:cNvSpPr/>
          <p:nvPr/>
        </p:nvSpPr>
        <p:spPr>
          <a:xfrm>
            <a:off x="3029269" y="2452316"/>
            <a:ext cx="240093" cy="231237"/>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20" name="Rectangle 19">
            <a:extLst>
              <a:ext uri="{FF2B5EF4-FFF2-40B4-BE49-F238E27FC236}">
                <a16:creationId xmlns:a16="http://schemas.microsoft.com/office/drawing/2014/main" id="{BB7948EE-5E96-8F43-B416-6B3FB6A613F6}"/>
              </a:ext>
            </a:extLst>
          </p:cNvPr>
          <p:cNvSpPr/>
          <p:nvPr/>
        </p:nvSpPr>
        <p:spPr>
          <a:xfrm>
            <a:off x="3602760" y="4418700"/>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Trip to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k</a:t>
            </a:r>
          </a:p>
        </p:txBody>
      </p:sp>
      <p:cxnSp>
        <p:nvCxnSpPr>
          <p:cNvPr id="23" name="Straight Arrow Connector 22">
            <a:extLst>
              <a:ext uri="{FF2B5EF4-FFF2-40B4-BE49-F238E27FC236}">
                <a16:creationId xmlns:a16="http://schemas.microsoft.com/office/drawing/2014/main" id="{24798DBD-DF22-B946-A091-75FE5EC60E27}"/>
              </a:ext>
            </a:extLst>
          </p:cNvPr>
          <p:cNvCxnSpPr>
            <a:cxnSpLocks/>
          </p:cNvCxnSpPr>
          <p:nvPr/>
        </p:nvCxnSpPr>
        <p:spPr>
          <a:xfrm>
            <a:off x="4887902" y="4735071"/>
            <a:ext cx="740486" cy="6750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AE4D249-DF6E-884C-B4B4-BABDFEC8242F}"/>
              </a:ext>
            </a:extLst>
          </p:cNvPr>
          <p:cNvSpPr/>
          <p:nvPr/>
        </p:nvSpPr>
        <p:spPr>
          <a:xfrm>
            <a:off x="6583197" y="4488183"/>
            <a:ext cx="10554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a:t>
            </a:r>
          </a:p>
        </p:txBody>
      </p:sp>
      <p:sp>
        <p:nvSpPr>
          <p:cNvPr id="27" name="Rectangle 26">
            <a:extLst>
              <a:ext uri="{FF2B5EF4-FFF2-40B4-BE49-F238E27FC236}">
                <a16:creationId xmlns:a16="http://schemas.microsoft.com/office/drawing/2014/main" id="{AEF33084-655D-374F-B7EB-14CEB6EE7C50}"/>
              </a:ext>
            </a:extLst>
          </p:cNvPr>
          <p:cNvSpPr/>
          <p:nvPr/>
        </p:nvSpPr>
        <p:spPr>
          <a:xfrm rot="19050780">
            <a:off x="5586152" y="5103410"/>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30" name="Straight Arrow Connector 29">
            <a:extLst>
              <a:ext uri="{FF2B5EF4-FFF2-40B4-BE49-F238E27FC236}">
                <a16:creationId xmlns:a16="http://schemas.microsoft.com/office/drawing/2014/main" id="{959C2FC5-83F1-4C45-944C-2C72046FAB26}"/>
              </a:ext>
            </a:extLst>
          </p:cNvPr>
          <p:cNvCxnSpPr>
            <a:cxnSpLocks/>
          </p:cNvCxnSpPr>
          <p:nvPr/>
        </p:nvCxnSpPr>
        <p:spPr>
          <a:xfrm flipV="1">
            <a:off x="5895574" y="4817173"/>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6713D6-FF03-6C44-B328-9C3D197E0694}"/>
              </a:ext>
            </a:extLst>
          </p:cNvPr>
          <p:cNvCxnSpPr>
            <a:cxnSpLocks/>
          </p:cNvCxnSpPr>
          <p:nvPr/>
        </p:nvCxnSpPr>
        <p:spPr>
          <a:xfrm>
            <a:off x="5874324" y="5410133"/>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F25398D-CD52-614E-B866-DB9B8765309B}"/>
              </a:ext>
            </a:extLst>
          </p:cNvPr>
          <p:cNvSpPr/>
          <p:nvPr/>
        </p:nvSpPr>
        <p:spPr>
          <a:xfrm>
            <a:off x="1513086" y="5053516"/>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cxnSp>
        <p:nvCxnSpPr>
          <p:cNvPr id="36" name="Straight Arrow Connector 35">
            <a:extLst>
              <a:ext uri="{FF2B5EF4-FFF2-40B4-BE49-F238E27FC236}">
                <a16:creationId xmlns:a16="http://schemas.microsoft.com/office/drawing/2014/main" id="{49508F42-E102-4E40-8E47-CE636B99FA5C}"/>
              </a:ext>
            </a:extLst>
          </p:cNvPr>
          <p:cNvCxnSpPr>
            <a:cxnSpLocks/>
          </p:cNvCxnSpPr>
          <p:nvPr/>
        </p:nvCxnSpPr>
        <p:spPr>
          <a:xfrm flipV="1">
            <a:off x="2895025" y="4780791"/>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FC53AB3-03F5-7F45-B712-305CAD9F28A6}"/>
              </a:ext>
            </a:extLst>
          </p:cNvPr>
          <p:cNvSpPr/>
          <p:nvPr/>
        </p:nvSpPr>
        <p:spPr>
          <a:xfrm>
            <a:off x="2912223" y="4707391"/>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9" name="Rectangle 38">
            <a:extLst>
              <a:ext uri="{FF2B5EF4-FFF2-40B4-BE49-F238E27FC236}">
                <a16:creationId xmlns:a16="http://schemas.microsoft.com/office/drawing/2014/main" id="{2271F086-3ECD-0042-90A9-066AFECEAC10}"/>
              </a:ext>
            </a:extLst>
          </p:cNvPr>
          <p:cNvSpPr/>
          <p:nvPr/>
        </p:nvSpPr>
        <p:spPr>
          <a:xfrm>
            <a:off x="2885123" y="5699735"/>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cxnSp>
        <p:nvCxnSpPr>
          <p:cNvPr id="40" name="Straight Arrow Connector 39">
            <a:extLst>
              <a:ext uri="{FF2B5EF4-FFF2-40B4-BE49-F238E27FC236}">
                <a16:creationId xmlns:a16="http://schemas.microsoft.com/office/drawing/2014/main" id="{5EB0D49D-5DC3-FA45-B831-354879D6EE5F}"/>
              </a:ext>
            </a:extLst>
          </p:cNvPr>
          <p:cNvCxnSpPr>
            <a:cxnSpLocks/>
          </p:cNvCxnSpPr>
          <p:nvPr/>
        </p:nvCxnSpPr>
        <p:spPr>
          <a:xfrm>
            <a:off x="2895025" y="5364735"/>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499F3EC-0642-7041-80AA-3BA6C5550300}"/>
              </a:ext>
            </a:extLst>
          </p:cNvPr>
          <p:cNvSpPr/>
          <p:nvPr/>
        </p:nvSpPr>
        <p:spPr>
          <a:xfrm>
            <a:off x="3602760" y="5698860"/>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at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l</a:t>
            </a:r>
          </a:p>
        </p:txBody>
      </p:sp>
      <p:sp>
        <p:nvSpPr>
          <p:cNvPr id="42" name="Rectangle 41">
            <a:extLst>
              <a:ext uri="{FF2B5EF4-FFF2-40B4-BE49-F238E27FC236}">
                <a16:creationId xmlns:a16="http://schemas.microsoft.com/office/drawing/2014/main" id="{F121F1E4-D575-9E48-8533-548E13D7CCB6}"/>
              </a:ext>
            </a:extLst>
          </p:cNvPr>
          <p:cNvSpPr/>
          <p:nvPr/>
        </p:nvSpPr>
        <p:spPr>
          <a:xfrm>
            <a:off x="3403278" y="413651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Destination realized</a:t>
            </a:r>
          </a:p>
        </p:txBody>
      </p:sp>
      <p:sp>
        <p:nvSpPr>
          <p:cNvPr id="43" name="Rectangle 42">
            <a:extLst>
              <a:ext uri="{FF2B5EF4-FFF2-40B4-BE49-F238E27FC236}">
                <a16:creationId xmlns:a16="http://schemas.microsoft.com/office/drawing/2014/main" id="{B7EEE1E1-E097-EA45-A1B9-71EF64605094}"/>
              </a:ext>
            </a:extLst>
          </p:cNvPr>
          <p:cNvSpPr/>
          <p:nvPr/>
        </p:nvSpPr>
        <p:spPr>
          <a:xfrm>
            <a:off x="1356201" y="4719703"/>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44" name="Rectangle 43">
            <a:extLst>
              <a:ext uri="{FF2B5EF4-FFF2-40B4-BE49-F238E27FC236}">
                <a16:creationId xmlns:a16="http://schemas.microsoft.com/office/drawing/2014/main" id="{A6058EF4-9F68-FC40-82AF-D68018202FE5}"/>
              </a:ext>
            </a:extLst>
          </p:cNvPr>
          <p:cNvSpPr/>
          <p:nvPr/>
        </p:nvSpPr>
        <p:spPr>
          <a:xfrm>
            <a:off x="6583197" y="5676903"/>
            <a:ext cx="10554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45" name="Straight Arrow Connector 44">
            <a:extLst>
              <a:ext uri="{FF2B5EF4-FFF2-40B4-BE49-F238E27FC236}">
                <a16:creationId xmlns:a16="http://schemas.microsoft.com/office/drawing/2014/main" id="{D5D85422-7D48-C041-ACC9-D9D49AB6E0B7}"/>
              </a:ext>
            </a:extLst>
          </p:cNvPr>
          <p:cNvCxnSpPr>
            <a:cxnSpLocks/>
          </p:cNvCxnSpPr>
          <p:nvPr/>
        </p:nvCxnSpPr>
        <p:spPr>
          <a:xfrm flipV="1">
            <a:off x="4912594" y="5445823"/>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490511C-7B58-8D4D-A398-9EDFE798A8A4}"/>
              </a:ext>
            </a:extLst>
          </p:cNvPr>
          <p:cNvSpPr/>
          <p:nvPr/>
        </p:nvSpPr>
        <p:spPr>
          <a:xfrm>
            <a:off x="4979137" y="5832920"/>
            <a:ext cx="886423"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t+1</a:t>
            </a:r>
          </a:p>
        </p:txBody>
      </p:sp>
      <p:sp>
        <p:nvSpPr>
          <p:cNvPr id="51" name="Rectangle 50">
            <a:extLst>
              <a:ext uri="{FF2B5EF4-FFF2-40B4-BE49-F238E27FC236}">
                <a16:creationId xmlns:a16="http://schemas.microsoft.com/office/drawing/2014/main" id="{4259CE40-EFF0-5E40-BAF2-4A804C19DAC0}"/>
              </a:ext>
            </a:extLst>
          </p:cNvPr>
          <p:cNvSpPr/>
          <p:nvPr/>
        </p:nvSpPr>
        <p:spPr>
          <a:xfrm>
            <a:off x="6583196" y="5082543"/>
            <a:ext cx="1055419"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a:t>
            </a:r>
          </a:p>
        </p:txBody>
      </p:sp>
      <p:sp>
        <p:nvSpPr>
          <p:cNvPr id="54" name="Rectangle 53">
            <a:extLst>
              <a:ext uri="{FF2B5EF4-FFF2-40B4-BE49-F238E27FC236}">
                <a16:creationId xmlns:a16="http://schemas.microsoft.com/office/drawing/2014/main" id="{97923637-2394-5141-A0A2-2B3D82339C64}"/>
              </a:ext>
            </a:extLst>
          </p:cNvPr>
          <p:cNvSpPr/>
          <p:nvPr/>
        </p:nvSpPr>
        <p:spPr>
          <a:xfrm>
            <a:off x="5023744" y="4661708"/>
            <a:ext cx="886423" cy="461665"/>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Completed trip</a:t>
            </a:r>
          </a:p>
        </p:txBody>
      </p:sp>
      <p:sp>
        <p:nvSpPr>
          <p:cNvPr id="55" name="Rectangle 54">
            <a:extLst>
              <a:ext uri="{FF2B5EF4-FFF2-40B4-BE49-F238E27FC236}">
                <a16:creationId xmlns:a16="http://schemas.microsoft.com/office/drawing/2014/main" id="{8B22CE36-ED9F-824B-8E0D-93882F9A51E7}"/>
              </a:ext>
            </a:extLst>
          </p:cNvPr>
          <p:cNvSpPr/>
          <p:nvPr/>
        </p:nvSpPr>
        <p:spPr>
          <a:xfrm>
            <a:off x="3627036" y="5178597"/>
            <a:ext cx="1236949" cy="276999"/>
          </a:xfrm>
          <a:prstGeom prst="rect">
            <a:avLst/>
          </a:prstGeom>
        </p:spPr>
        <p:txBody>
          <a:bodyPr wrap="square">
            <a:spAutoFit/>
          </a:bodyPr>
          <a:lstStyle/>
          <a:p>
            <a:pPr lvl="0" algn="ctr"/>
            <a:r>
              <a:rPr lang="en-US" sz="1200" b="1" dirty="0">
                <a:latin typeface="CMU Sans Serif Medium" panose="02000603000000000000" pitchFamily="2" charset="0"/>
                <a:ea typeface="CMU Sans Serif Medium" panose="02000603000000000000" pitchFamily="2" charset="0"/>
                <a:cs typeface="CMU Sans Serif Medium" panose="02000603000000000000" pitchFamily="2" charset="0"/>
              </a:rPr>
              <a:t>Earn </a:t>
            </a:r>
            <a:r>
              <a:rPr lang="en-US" sz="1200" b="1" i="1" dirty="0">
                <a:latin typeface="CMU Sans Serif Medium" panose="02000603000000000000" pitchFamily="2" charset="0"/>
                <a:ea typeface="CMU Sans Serif Medium" panose="02000603000000000000" pitchFamily="2" charset="0"/>
                <a:cs typeface="CMU Sans Serif Medium" panose="02000603000000000000" pitchFamily="2" charset="0"/>
              </a:rPr>
              <a:t>W</a:t>
            </a:r>
            <a:r>
              <a:rPr lang="en-US" sz="1200" b="1" dirty="0">
                <a:latin typeface="CMU Sans Serif Medium" panose="02000603000000000000" pitchFamily="2" charset="0"/>
                <a:ea typeface="CMU Sans Serif Medium" panose="02000603000000000000" pitchFamily="2" charset="0"/>
                <a:cs typeface="CMU Sans Serif Medium" panose="02000603000000000000" pitchFamily="2" charset="0"/>
              </a:rPr>
              <a:t>/hour</a:t>
            </a:r>
          </a:p>
        </p:txBody>
      </p:sp>
      <p:cxnSp>
        <p:nvCxnSpPr>
          <p:cNvPr id="47" name="Straight Arrow Connector 46">
            <a:extLst>
              <a:ext uri="{FF2B5EF4-FFF2-40B4-BE49-F238E27FC236}">
                <a16:creationId xmlns:a16="http://schemas.microsoft.com/office/drawing/2014/main" id="{D05E7771-8319-B044-AB57-A2B713C77D0C}"/>
              </a:ext>
            </a:extLst>
          </p:cNvPr>
          <p:cNvCxnSpPr>
            <a:cxnSpLocks/>
          </p:cNvCxnSpPr>
          <p:nvPr/>
        </p:nvCxnSpPr>
        <p:spPr>
          <a:xfrm flipV="1">
            <a:off x="5895574" y="5410133"/>
            <a:ext cx="67302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F554DAC-531B-7740-AB65-84F97C4E00A1}"/>
              </a:ext>
            </a:extLst>
          </p:cNvPr>
          <p:cNvSpPr/>
          <p:nvPr/>
        </p:nvSpPr>
        <p:spPr>
          <a:xfrm>
            <a:off x="6194963" y="407171"/>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4" name="Slide Number Placeholder 3">
            <a:extLst>
              <a:ext uri="{FF2B5EF4-FFF2-40B4-BE49-F238E27FC236}">
                <a16:creationId xmlns:a16="http://schemas.microsoft.com/office/drawing/2014/main" id="{E3D347C8-21DD-3643-B241-A2F369602194}"/>
              </a:ext>
            </a:extLst>
          </p:cNvPr>
          <p:cNvSpPr>
            <a:spLocks noGrp="1"/>
          </p:cNvSpPr>
          <p:nvPr>
            <p:ph type="sldNum" sz="quarter" idx="12"/>
          </p:nvPr>
        </p:nvSpPr>
        <p:spPr/>
        <p:txBody>
          <a:bodyPr/>
          <a:lstStyle/>
          <a:p>
            <a:fld id="{898C6173-9B67-4D5E-BF79-09D4FDA79571}" type="slidenum">
              <a:rPr lang="en-US" smtClean="0"/>
              <a:t>40</a:t>
            </a:fld>
            <a:endParaRPr lang="en-US"/>
          </a:p>
        </p:txBody>
      </p:sp>
    </p:spTree>
    <p:extLst>
      <p:ext uri="{BB962C8B-B14F-4D97-AF65-F5344CB8AC3E}">
        <p14:creationId xmlns:p14="http://schemas.microsoft.com/office/powerpoint/2010/main" val="316894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Driver chooses option  </a:t>
            </a:r>
          </a:p>
          <a:p>
            <a:pPr marL="0" indent="0">
              <a:buNone/>
            </a:pPr>
            <a:r>
              <a:rPr lang="en-US" sz="2000" dirty="0"/>
              <a:t>Value function at location </a:t>
            </a:r>
            <a:r>
              <a:rPr lang="en-US" sz="2000" i="1" dirty="0"/>
              <a:t>l, </a:t>
            </a:r>
            <a:r>
              <a:rPr lang="en-US" sz="2000" dirty="0"/>
              <a:t>time </a:t>
            </a:r>
            <a:r>
              <a:rPr lang="en-US" sz="2000" i="1" dirty="0"/>
              <a:t>t:</a:t>
            </a:r>
            <a:endParaRPr lang="en-US" sz="2000" dirty="0"/>
          </a:p>
        </p:txBody>
      </p:sp>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2" name="Picture 1">
            <a:extLst>
              <a:ext uri="{FF2B5EF4-FFF2-40B4-BE49-F238E27FC236}">
                <a16:creationId xmlns:a16="http://schemas.microsoft.com/office/drawing/2014/main" id="{50ED4ADB-5479-EA4A-A58F-FBBF7ED9E58E}"/>
              </a:ext>
            </a:extLst>
          </p:cNvPr>
          <p:cNvPicPr>
            <a:picLocks noChangeAspect="1"/>
          </p:cNvPicPr>
          <p:nvPr/>
        </p:nvPicPr>
        <p:blipFill>
          <a:blip r:embed="rId3"/>
          <a:stretch>
            <a:fillRect/>
          </a:stretch>
        </p:blipFill>
        <p:spPr>
          <a:xfrm>
            <a:off x="3150587" y="1572706"/>
            <a:ext cx="2499925" cy="458002"/>
          </a:xfrm>
          <a:prstGeom prst="rect">
            <a:avLst/>
          </a:prstGeom>
        </p:spPr>
      </p:pic>
      <p:pic>
        <p:nvPicPr>
          <p:cNvPr id="3" name="Picture 2">
            <a:extLst>
              <a:ext uri="{FF2B5EF4-FFF2-40B4-BE49-F238E27FC236}">
                <a16:creationId xmlns:a16="http://schemas.microsoft.com/office/drawing/2014/main" id="{A19FE384-C791-B049-8C10-145B60F0888D}"/>
              </a:ext>
            </a:extLst>
          </p:cNvPr>
          <p:cNvPicPr>
            <a:picLocks noChangeAspect="1"/>
          </p:cNvPicPr>
          <p:nvPr/>
        </p:nvPicPr>
        <p:blipFill>
          <a:blip r:embed="rId4"/>
          <a:stretch>
            <a:fillRect/>
          </a:stretch>
        </p:blipFill>
        <p:spPr>
          <a:xfrm>
            <a:off x="1643678" y="2336124"/>
            <a:ext cx="5104808" cy="629752"/>
          </a:xfrm>
          <a:prstGeom prst="rect">
            <a:avLst/>
          </a:prstGeom>
        </p:spPr>
      </p:pic>
      <p:cxnSp>
        <p:nvCxnSpPr>
          <p:cNvPr id="35" name="Straight Connector 34">
            <a:extLst>
              <a:ext uri="{FF2B5EF4-FFF2-40B4-BE49-F238E27FC236}">
                <a16:creationId xmlns:a16="http://schemas.microsoft.com/office/drawing/2014/main" id="{B04A5170-B733-054D-9F85-D466189028D5}"/>
              </a:ext>
            </a:extLst>
          </p:cNvPr>
          <p:cNvCxnSpPr>
            <a:cxnSpLocks/>
          </p:cNvCxnSpPr>
          <p:nvPr/>
        </p:nvCxnSpPr>
        <p:spPr>
          <a:xfrm flipH="1">
            <a:off x="3007379" y="2945068"/>
            <a:ext cx="1" cy="779844"/>
          </a:xfrm>
          <a:prstGeom prst="line">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D0A24BC-B00E-2F4A-9D05-52539D3C2D40}"/>
              </a:ext>
            </a:extLst>
          </p:cNvPr>
          <p:cNvSpPr/>
          <p:nvPr/>
        </p:nvSpPr>
        <p:spPr>
          <a:xfrm>
            <a:off x="446746" y="609978"/>
            <a:ext cx="595102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Focal Firm</a:t>
            </a:r>
            <a:endParaRPr lang="en-US" sz="2800" b="1" dirty="0">
              <a:solidFill>
                <a:srgbClr val="FFC000"/>
              </a:solidFill>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4E35B5F5-15BF-FB46-B67C-E165B805D79A}"/>
              </a:ext>
            </a:extLst>
          </p:cNvPr>
          <p:cNvSpPr/>
          <p:nvPr/>
        </p:nvSpPr>
        <p:spPr>
          <a:xfrm>
            <a:off x="3029269" y="2452316"/>
            <a:ext cx="240093" cy="231237"/>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pic>
        <p:nvPicPr>
          <p:cNvPr id="47" name="Picture 46">
            <a:extLst>
              <a:ext uri="{FF2B5EF4-FFF2-40B4-BE49-F238E27FC236}">
                <a16:creationId xmlns:a16="http://schemas.microsoft.com/office/drawing/2014/main" id="{FEE43E26-9EF2-C247-B4ED-E656941906AE}"/>
              </a:ext>
            </a:extLst>
          </p:cNvPr>
          <p:cNvPicPr>
            <a:picLocks noChangeAspect="1"/>
          </p:cNvPicPr>
          <p:nvPr/>
        </p:nvPicPr>
        <p:blipFill>
          <a:blip r:embed="rId5"/>
          <a:stretch>
            <a:fillRect/>
          </a:stretch>
        </p:blipFill>
        <p:spPr>
          <a:xfrm>
            <a:off x="1272987" y="4798944"/>
            <a:ext cx="7557025" cy="1455722"/>
          </a:xfrm>
          <a:prstGeom prst="rect">
            <a:avLst/>
          </a:prstGeom>
        </p:spPr>
      </p:pic>
      <p:sp>
        <p:nvSpPr>
          <p:cNvPr id="48" name="Rectangle 47">
            <a:extLst>
              <a:ext uri="{FF2B5EF4-FFF2-40B4-BE49-F238E27FC236}">
                <a16:creationId xmlns:a16="http://schemas.microsoft.com/office/drawing/2014/main" id="{C8D54DD4-2C95-D34B-9F8A-7A0A85C50A17}"/>
              </a:ext>
            </a:extLst>
          </p:cNvPr>
          <p:cNvSpPr/>
          <p:nvPr/>
        </p:nvSpPr>
        <p:spPr>
          <a:xfrm>
            <a:off x="8052772" y="5637634"/>
            <a:ext cx="537210" cy="617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D7C435F-CD3E-BB49-9294-B3BDD0861B69}"/>
              </a:ext>
            </a:extLst>
          </p:cNvPr>
          <p:cNvSpPr/>
          <p:nvPr/>
        </p:nvSpPr>
        <p:spPr>
          <a:xfrm>
            <a:off x="2705327" y="4793603"/>
            <a:ext cx="5964665"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B673BB7-AAAC-354C-9405-13B51A2B0AF4}"/>
              </a:ext>
            </a:extLst>
          </p:cNvPr>
          <p:cNvSpPr/>
          <p:nvPr/>
        </p:nvSpPr>
        <p:spPr>
          <a:xfrm>
            <a:off x="5526742" y="4252311"/>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sp>
        <p:nvSpPr>
          <p:cNvPr id="66" name="Rectangle 65">
            <a:extLst>
              <a:ext uri="{FF2B5EF4-FFF2-40B4-BE49-F238E27FC236}">
                <a16:creationId xmlns:a16="http://schemas.microsoft.com/office/drawing/2014/main" id="{F74319E7-E2B3-7D4A-B278-D2F581E73963}"/>
              </a:ext>
            </a:extLst>
          </p:cNvPr>
          <p:cNvSpPr/>
          <p:nvPr/>
        </p:nvSpPr>
        <p:spPr>
          <a:xfrm>
            <a:off x="1512755" y="5559795"/>
            <a:ext cx="3225317" cy="6864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F3F0319-64B8-2F49-9CA4-48CA22976881}"/>
              </a:ext>
            </a:extLst>
          </p:cNvPr>
          <p:cNvSpPr/>
          <p:nvPr/>
        </p:nvSpPr>
        <p:spPr>
          <a:xfrm>
            <a:off x="4733593" y="5788568"/>
            <a:ext cx="3566160" cy="584775"/>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not getting matched with a task (customer)</a:t>
            </a:r>
          </a:p>
        </p:txBody>
      </p:sp>
      <p:sp>
        <p:nvSpPr>
          <p:cNvPr id="8" name="Rectangle 7">
            <a:extLst>
              <a:ext uri="{FF2B5EF4-FFF2-40B4-BE49-F238E27FC236}">
                <a16:creationId xmlns:a16="http://schemas.microsoft.com/office/drawing/2014/main" id="{997C10E1-0432-6242-B7F3-14C87286C425}"/>
              </a:ext>
            </a:extLst>
          </p:cNvPr>
          <p:cNvSpPr/>
          <p:nvPr/>
        </p:nvSpPr>
        <p:spPr>
          <a:xfrm>
            <a:off x="2809315" y="2452316"/>
            <a:ext cx="933865" cy="492752"/>
          </a:xfrm>
          <a:prstGeom prst="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48A55E9-9A6C-8442-93BA-A3855BC2897E}"/>
              </a:ext>
            </a:extLst>
          </p:cNvPr>
          <p:cNvSpPr/>
          <p:nvPr/>
        </p:nvSpPr>
        <p:spPr>
          <a:xfrm>
            <a:off x="6194963" y="407171"/>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4" name="Slide Number Placeholder 3">
            <a:extLst>
              <a:ext uri="{FF2B5EF4-FFF2-40B4-BE49-F238E27FC236}">
                <a16:creationId xmlns:a16="http://schemas.microsoft.com/office/drawing/2014/main" id="{C00BA4B8-02C1-BB47-97E1-C6D353172DC8}"/>
              </a:ext>
            </a:extLst>
          </p:cNvPr>
          <p:cNvSpPr>
            <a:spLocks noGrp="1"/>
          </p:cNvSpPr>
          <p:nvPr>
            <p:ph type="sldNum" sz="quarter" idx="12"/>
          </p:nvPr>
        </p:nvSpPr>
        <p:spPr/>
        <p:txBody>
          <a:bodyPr/>
          <a:lstStyle/>
          <a:p>
            <a:fld id="{898C6173-9B67-4D5E-BF79-09D4FDA79571}" type="slidenum">
              <a:rPr lang="en-US" smtClean="0"/>
              <a:t>41</a:t>
            </a:fld>
            <a:endParaRPr lang="en-US"/>
          </a:p>
        </p:txBody>
      </p:sp>
    </p:spTree>
    <p:extLst>
      <p:ext uri="{BB962C8B-B14F-4D97-AF65-F5344CB8AC3E}">
        <p14:creationId xmlns:p14="http://schemas.microsoft.com/office/powerpoint/2010/main" val="3073061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Driver chooses option  </a:t>
            </a:r>
          </a:p>
          <a:p>
            <a:pPr marL="0" indent="0">
              <a:buNone/>
            </a:pPr>
            <a:r>
              <a:rPr lang="en-US" sz="2000" dirty="0"/>
              <a:t>Value function at location </a:t>
            </a:r>
            <a:r>
              <a:rPr lang="en-US" sz="2000" i="1" dirty="0"/>
              <a:t>l, </a:t>
            </a:r>
            <a:r>
              <a:rPr lang="en-US" sz="2000" dirty="0"/>
              <a:t>time </a:t>
            </a:r>
            <a:r>
              <a:rPr lang="en-US" sz="2000" i="1" dirty="0"/>
              <a:t>t:</a:t>
            </a:r>
            <a:endParaRPr lang="en-US" sz="2000" dirty="0"/>
          </a:p>
        </p:txBody>
      </p:sp>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2" name="Picture 1">
            <a:extLst>
              <a:ext uri="{FF2B5EF4-FFF2-40B4-BE49-F238E27FC236}">
                <a16:creationId xmlns:a16="http://schemas.microsoft.com/office/drawing/2014/main" id="{50ED4ADB-5479-EA4A-A58F-FBBF7ED9E58E}"/>
              </a:ext>
            </a:extLst>
          </p:cNvPr>
          <p:cNvPicPr>
            <a:picLocks noChangeAspect="1"/>
          </p:cNvPicPr>
          <p:nvPr/>
        </p:nvPicPr>
        <p:blipFill>
          <a:blip r:embed="rId3"/>
          <a:stretch>
            <a:fillRect/>
          </a:stretch>
        </p:blipFill>
        <p:spPr>
          <a:xfrm>
            <a:off x="3150587" y="1572706"/>
            <a:ext cx="2499925" cy="458002"/>
          </a:xfrm>
          <a:prstGeom prst="rect">
            <a:avLst/>
          </a:prstGeom>
        </p:spPr>
      </p:pic>
      <p:pic>
        <p:nvPicPr>
          <p:cNvPr id="3" name="Picture 2">
            <a:extLst>
              <a:ext uri="{FF2B5EF4-FFF2-40B4-BE49-F238E27FC236}">
                <a16:creationId xmlns:a16="http://schemas.microsoft.com/office/drawing/2014/main" id="{A19FE384-C791-B049-8C10-145B60F0888D}"/>
              </a:ext>
            </a:extLst>
          </p:cNvPr>
          <p:cNvPicPr>
            <a:picLocks noChangeAspect="1"/>
          </p:cNvPicPr>
          <p:nvPr/>
        </p:nvPicPr>
        <p:blipFill>
          <a:blip r:embed="rId4"/>
          <a:stretch>
            <a:fillRect/>
          </a:stretch>
        </p:blipFill>
        <p:spPr>
          <a:xfrm>
            <a:off x="1643678" y="2336124"/>
            <a:ext cx="5104808" cy="629752"/>
          </a:xfrm>
          <a:prstGeom prst="rect">
            <a:avLst/>
          </a:prstGeom>
        </p:spPr>
      </p:pic>
      <p:cxnSp>
        <p:nvCxnSpPr>
          <p:cNvPr id="35" name="Straight Connector 34">
            <a:extLst>
              <a:ext uri="{FF2B5EF4-FFF2-40B4-BE49-F238E27FC236}">
                <a16:creationId xmlns:a16="http://schemas.microsoft.com/office/drawing/2014/main" id="{B04A5170-B733-054D-9F85-D466189028D5}"/>
              </a:ext>
            </a:extLst>
          </p:cNvPr>
          <p:cNvCxnSpPr>
            <a:cxnSpLocks/>
          </p:cNvCxnSpPr>
          <p:nvPr/>
        </p:nvCxnSpPr>
        <p:spPr>
          <a:xfrm flipH="1">
            <a:off x="3007379" y="2945068"/>
            <a:ext cx="1" cy="779844"/>
          </a:xfrm>
          <a:prstGeom prst="line">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D0A24BC-B00E-2F4A-9D05-52539D3C2D40}"/>
              </a:ext>
            </a:extLst>
          </p:cNvPr>
          <p:cNvSpPr/>
          <p:nvPr/>
        </p:nvSpPr>
        <p:spPr>
          <a:xfrm>
            <a:off x="446746" y="609978"/>
            <a:ext cx="595102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Focal Firm</a:t>
            </a:r>
            <a:endParaRPr lang="en-US" sz="2800" b="1" dirty="0">
              <a:solidFill>
                <a:srgbClr val="FFC000"/>
              </a:solidFill>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4E35B5F5-15BF-FB46-B67C-E165B805D79A}"/>
              </a:ext>
            </a:extLst>
          </p:cNvPr>
          <p:cNvSpPr/>
          <p:nvPr/>
        </p:nvSpPr>
        <p:spPr>
          <a:xfrm>
            <a:off x="3029269" y="2452316"/>
            <a:ext cx="240093" cy="231237"/>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pic>
        <p:nvPicPr>
          <p:cNvPr id="47" name="Picture 46">
            <a:extLst>
              <a:ext uri="{FF2B5EF4-FFF2-40B4-BE49-F238E27FC236}">
                <a16:creationId xmlns:a16="http://schemas.microsoft.com/office/drawing/2014/main" id="{FEE43E26-9EF2-C247-B4ED-E656941906AE}"/>
              </a:ext>
            </a:extLst>
          </p:cNvPr>
          <p:cNvPicPr>
            <a:picLocks noChangeAspect="1"/>
          </p:cNvPicPr>
          <p:nvPr/>
        </p:nvPicPr>
        <p:blipFill>
          <a:blip r:embed="rId5"/>
          <a:stretch>
            <a:fillRect/>
          </a:stretch>
        </p:blipFill>
        <p:spPr>
          <a:xfrm>
            <a:off x="1272987" y="4798944"/>
            <a:ext cx="7557025" cy="1455722"/>
          </a:xfrm>
          <a:prstGeom prst="rect">
            <a:avLst/>
          </a:prstGeom>
        </p:spPr>
      </p:pic>
      <p:sp>
        <p:nvSpPr>
          <p:cNvPr id="48" name="Rectangle 47">
            <a:extLst>
              <a:ext uri="{FF2B5EF4-FFF2-40B4-BE49-F238E27FC236}">
                <a16:creationId xmlns:a16="http://schemas.microsoft.com/office/drawing/2014/main" id="{C8D54DD4-2C95-D34B-9F8A-7A0A85C50A17}"/>
              </a:ext>
            </a:extLst>
          </p:cNvPr>
          <p:cNvSpPr/>
          <p:nvPr/>
        </p:nvSpPr>
        <p:spPr>
          <a:xfrm>
            <a:off x="8052772" y="5637634"/>
            <a:ext cx="537210" cy="617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FF96056-BA7F-9A42-A7F9-1BB7A2A349B0}"/>
              </a:ext>
            </a:extLst>
          </p:cNvPr>
          <p:cNvSpPr/>
          <p:nvPr/>
        </p:nvSpPr>
        <p:spPr>
          <a:xfrm>
            <a:off x="760039" y="3556578"/>
            <a:ext cx="1898039"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Individual driver’s operating cost</a:t>
            </a:r>
          </a:p>
        </p:txBody>
      </p:sp>
      <p:cxnSp>
        <p:nvCxnSpPr>
          <p:cNvPr id="50" name="Straight Connector 49">
            <a:extLst>
              <a:ext uri="{FF2B5EF4-FFF2-40B4-BE49-F238E27FC236}">
                <a16:creationId xmlns:a16="http://schemas.microsoft.com/office/drawing/2014/main" id="{95C24CD5-0B43-EE48-8ED5-D7CA1019AB3E}"/>
              </a:ext>
            </a:extLst>
          </p:cNvPr>
          <p:cNvCxnSpPr>
            <a:cxnSpLocks/>
          </p:cNvCxnSpPr>
          <p:nvPr/>
        </p:nvCxnSpPr>
        <p:spPr>
          <a:xfrm flipH="1" flipV="1">
            <a:off x="2222702" y="4168629"/>
            <a:ext cx="174379" cy="845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D7C435F-CD3E-BB49-9294-B3BDD0861B69}"/>
              </a:ext>
            </a:extLst>
          </p:cNvPr>
          <p:cNvSpPr/>
          <p:nvPr/>
        </p:nvSpPr>
        <p:spPr>
          <a:xfrm>
            <a:off x="2705327" y="4793603"/>
            <a:ext cx="5964665"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B673BB7-AAAC-354C-9405-13B51A2B0AF4}"/>
              </a:ext>
            </a:extLst>
          </p:cNvPr>
          <p:cNvSpPr/>
          <p:nvPr/>
        </p:nvSpPr>
        <p:spPr>
          <a:xfrm>
            <a:off x="5526742" y="4252311"/>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cxnSp>
        <p:nvCxnSpPr>
          <p:cNvPr id="56" name="Straight Connector 55">
            <a:extLst>
              <a:ext uri="{FF2B5EF4-FFF2-40B4-BE49-F238E27FC236}">
                <a16:creationId xmlns:a16="http://schemas.microsoft.com/office/drawing/2014/main" id="{25F95F42-67FB-BA4B-A0AF-978155564988}"/>
              </a:ext>
            </a:extLst>
          </p:cNvPr>
          <p:cNvCxnSpPr>
            <a:cxnSpLocks/>
          </p:cNvCxnSpPr>
          <p:nvPr/>
        </p:nvCxnSpPr>
        <p:spPr>
          <a:xfrm flipV="1">
            <a:off x="2866467" y="4504843"/>
            <a:ext cx="121286" cy="5547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7744C3F1-383F-4941-B9F1-551EF1B7E7C9}"/>
              </a:ext>
            </a:extLst>
          </p:cNvPr>
          <p:cNvSpPr/>
          <p:nvPr/>
        </p:nvSpPr>
        <p:spPr>
          <a:xfrm>
            <a:off x="2271577" y="3984956"/>
            <a:ext cx="1471603"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cxnSp>
        <p:nvCxnSpPr>
          <p:cNvPr id="58" name="Straight Connector 57">
            <a:extLst>
              <a:ext uri="{FF2B5EF4-FFF2-40B4-BE49-F238E27FC236}">
                <a16:creationId xmlns:a16="http://schemas.microsoft.com/office/drawing/2014/main" id="{96EADC90-3008-6E4B-9095-D719D8A14CCA}"/>
              </a:ext>
            </a:extLst>
          </p:cNvPr>
          <p:cNvCxnSpPr>
            <a:cxnSpLocks/>
          </p:cNvCxnSpPr>
          <p:nvPr/>
        </p:nvCxnSpPr>
        <p:spPr>
          <a:xfrm flipV="1">
            <a:off x="1044622" y="5990006"/>
            <a:ext cx="578310" cy="256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B2C1245A-D722-EC4D-98FF-E073BD27D13D}"/>
              </a:ext>
            </a:extLst>
          </p:cNvPr>
          <p:cNvSpPr/>
          <p:nvPr/>
        </p:nvSpPr>
        <p:spPr>
          <a:xfrm>
            <a:off x="112334" y="5736830"/>
            <a:ext cx="1186594"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cxnSp>
        <p:nvCxnSpPr>
          <p:cNvPr id="60" name="Straight Connector 59">
            <a:extLst>
              <a:ext uri="{FF2B5EF4-FFF2-40B4-BE49-F238E27FC236}">
                <a16:creationId xmlns:a16="http://schemas.microsoft.com/office/drawing/2014/main" id="{5B6301EC-C877-AA45-80BB-4C6C8139583A}"/>
              </a:ext>
            </a:extLst>
          </p:cNvPr>
          <p:cNvCxnSpPr>
            <a:cxnSpLocks/>
          </p:cNvCxnSpPr>
          <p:nvPr/>
        </p:nvCxnSpPr>
        <p:spPr>
          <a:xfrm flipV="1">
            <a:off x="3524530" y="4346800"/>
            <a:ext cx="347388" cy="7089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C8ECBBC-D3FD-E549-8D81-71DF940D0C94}"/>
              </a:ext>
            </a:extLst>
          </p:cNvPr>
          <p:cNvSpPr/>
          <p:nvPr/>
        </p:nvSpPr>
        <p:spPr>
          <a:xfrm>
            <a:off x="3498772" y="3787376"/>
            <a:ext cx="1568012"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cxnSp>
        <p:nvCxnSpPr>
          <p:cNvPr id="62" name="Straight Connector 61">
            <a:extLst>
              <a:ext uri="{FF2B5EF4-FFF2-40B4-BE49-F238E27FC236}">
                <a16:creationId xmlns:a16="http://schemas.microsoft.com/office/drawing/2014/main" id="{F2506004-4EA1-DF47-A9CB-5336E29774DA}"/>
              </a:ext>
            </a:extLst>
          </p:cNvPr>
          <p:cNvCxnSpPr>
            <a:cxnSpLocks/>
          </p:cNvCxnSpPr>
          <p:nvPr/>
        </p:nvCxnSpPr>
        <p:spPr>
          <a:xfrm flipH="1" flipV="1">
            <a:off x="1312614" y="4870840"/>
            <a:ext cx="418106" cy="2453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48B2F59-6292-9E48-B2F8-F66AD36E15A8}"/>
              </a:ext>
            </a:extLst>
          </p:cNvPr>
          <p:cNvSpPr/>
          <p:nvPr/>
        </p:nvSpPr>
        <p:spPr>
          <a:xfrm>
            <a:off x="549021" y="4569731"/>
            <a:ext cx="1247917"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Hourly wage</a:t>
            </a:r>
          </a:p>
        </p:txBody>
      </p:sp>
      <p:sp>
        <p:nvSpPr>
          <p:cNvPr id="64" name="Rectangle 63">
            <a:extLst>
              <a:ext uri="{FF2B5EF4-FFF2-40B4-BE49-F238E27FC236}">
                <a16:creationId xmlns:a16="http://schemas.microsoft.com/office/drawing/2014/main" id="{A90545F4-5A91-8342-9B0B-93D4580A24CD}"/>
              </a:ext>
            </a:extLst>
          </p:cNvPr>
          <p:cNvSpPr/>
          <p:nvPr/>
        </p:nvSpPr>
        <p:spPr>
          <a:xfrm>
            <a:off x="5176571" y="3645417"/>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cxnSp>
        <p:nvCxnSpPr>
          <p:cNvPr id="65" name="Straight Connector 64">
            <a:extLst>
              <a:ext uri="{FF2B5EF4-FFF2-40B4-BE49-F238E27FC236}">
                <a16:creationId xmlns:a16="http://schemas.microsoft.com/office/drawing/2014/main" id="{C024FD2D-41FF-104B-8A09-5B6B164390F1}"/>
              </a:ext>
            </a:extLst>
          </p:cNvPr>
          <p:cNvCxnSpPr>
            <a:cxnSpLocks/>
          </p:cNvCxnSpPr>
          <p:nvPr/>
        </p:nvCxnSpPr>
        <p:spPr>
          <a:xfrm flipV="1">
            <a:off x="4530834" y="4208723"/>
            <a:ext cx="1037543" cy="8055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F74319E7-E2B3-7D4A-B278-D2F581E73963}"/>
              </a:ext>
            </a:extLst>
          </p:cNvPr>
          <p:cNvSpPr/>
          <p:nvPr/>
        </p:nvSpPr>
        <p:spPr>
          <a:xfrm>
            <a:off x="1512755" y="5559795"/>
            <a:ext cx="3225317" cy="6864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F3F0319-64B8-2F49-9CA4-48CA22976881}"/>
              </a:ext>
            </a:extLst>
          </p:cNvPr>
          <p:cNvSpPr/>
          <p:nvPr/>
        </p:nvSpPr>
        <p:spPr>
          <a:xfrm>
            <a:off x="4733593" y="5788568"/>
            <a:ext cx="3566160" cy="584775"/>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not getting matched with a task (customer)</a:t>
            </a:r>
          </a:p>
        </p:txBody>
      </p:sp>
      <p:sp>
        <p:nvSpPr>
          <p:cNvPr id="8" name="Rectangle 7">
            <a:extLst>
              <a:ext uri="{FF2B5EF4-FFF2-40B4-BE49-F238E27FC236}">
                <a16:creationId xmlns:a16="http://schemas.microsoft.com/office/drawing/2014/main" id="{997C10E1-0432-6242-B7F3-14C87286C425}"/>
              </a:ext>
            </a:extLst>
          </p:cNvPr>
          <p:cNvSpPr/>
          <p:nvPr/>
        </p:nvSpPr>
        <p:spPr>
          <a:xfrm>
            <a:off x="2809315" y="2452316"/>
            <a:ext cx="933865" cy="492752"/>
          </a:xfrm>
          <a:prstGeom prst="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68804D4-1400-CA47-A4D1-EBB5C5113B73}"/>
              </a:ext>
            </a:extLst>
          </p:cNvPr>
          <p:cNvSpPr/>
          <p:nvPr/>
        </p:nvSpPr>
        <p:spPr>
          <a:xfrm>
            <a:off x="6194963" y="407171"/>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4" name="Slide Number Placeholder 3">
            <a:extLst>
              <a:ext uri="{FF2B5EF4-FFF2-40B4-BE49-F238E27FC236}">
                <a16:creationId xmlns:a16="http://schemas.microsoft.com/office/drawing/2014/main" id="{31EDF652-E772-F04E-9ABA-728CB550BAD9}"/>
              </a:ext>
            </a:extLst>
          </p:cNvPr>
          <p:cNvSpPr>
            <a:spLocks noGrp="1"/>
          </p:cNvSpPr>
          <p:nvPr>
            <p:ph type="sldNum" sz="quarter" idx="12"/>
          </p:nvPr>
        </p:nvSpPr>
        <p:spPr/>
        <p:txBody>
          <a:bodyPr/>
          <a:lstStyle/>
          <a:p>
            <a:fld id="{898C6173-9B67-4D5E-BF79-09D4FDA79571}" type="slidenum">
              <a:rPr lang="en-US" smtClean="0"/>
              <a:t>42</a:t>
            </a:fld>
            <a:endParaRPr lang="en-US"/>
          </a:p>
        </p:txBody>
      </p:sp>
    </p:spTree>
    <p:extLst>
      <p:ext uri="{BB962C8B-B14F-4D97-AF65-F5344CB8AC3E}">
        <p14:creationId xmlns:p14="http://schemas.microsoft.com/office/powerpoint/2010/main" val="269796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C57A94-D73E-014D-88FA-1E01D6FC1BE6}"/>
              </a:ext>
            </a:extLst>
          </p:cNvPr>
          <p:cNvPicPr>
            <a:picLocks noChangeAspect="1"/>
          </p:cNvPicPr>
          <p:nvPr/>
        </p:nvPicPr>
        <p:blipFill>
          <a:blip r:embed="rId3"/>
          <a:stretch>
            <a:fillRect/>
          </a:stretch>
        </p:blipFill>
        <p:spPr>
          <a:xfrm>
            <a:off x="1272987" y="4798944"/>
            <a:ext cx="7557025" cy="1455722"/>
          </a:xfrm>
          <a:prstGeom prst="rect">
            <a:avLst/>
          </a:prstGeom>
        </p:spPr>
      </p:pic>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8" name="Rectangle 7">
            <a:extLst>
              <a:ext uri="{FF2B5EF4-FFF2-40B4-BE49-F238E27FC236}">
                <a16:creationId xmlns:a16="http://schemas.microsoft.com/office/drawing/2014/main" id="{8DA97AB0-CD3F-9348-A152-360C04349BD9}"/>
              </a:ext>
            </a:extLst>
          </p:cNvPr>
          <p:cNvSpPr/>
          <p:nvPr/>
        </p:nvSpPr>
        <p:spPr>
          <a:xfrm>
            <a:off x="8052772" y="5637634"/>
            <a:ext cx="537210" cy="617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59830-0B70-E14B-A81F-C6E4C29AFE19}"/>
              </a:ext>
            </a:extLst>
          </p:cNvPr>
          <p:cNvSpPr/>
          <p:nvPr/>
        </p:nvSpPr>
        <p:spPr>
          <a:xfrm>
            <a:off x="760039" y="3556578"/>
            <a:ext cx="1898039"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Individual driver’s operating cost</a:t>
            </a:r>
          </a:p>
        </p:txBody>
      </p:sp>
      <p:cxnSp>
        <p:nvCxnSpPr>
          <p:cNvPr id="21" name="Straight Connector 20">
            <a:extLst>
              <a:ext uri="{FF2B5EF4-FFF2-40B4-BE49-F238E27FC236}">
                <a16:creationId xmlns:a16="http://schemas.microsoft.com/office/drawing/2014/main" id="{9C59483B-D67D-124D-B632-C238800FB95E}"/>
              </a:ext>
            </a:extLst>
          </p:cNvPr>
          <p:cNvCxnSpPr>
            <a:cxnSpLocks/>
          </p:cNvCxnSpPr>
          <p:nvPr/>
        </p:nvCxnSpPr>
        <p:spPr>
          <a:xfrm flipH="1" flipV="1">
            <a:off x="2222702" y="4168629"/>
            <a:ext cx="174379" cy="845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5B39039-5E4D-B042-91EF-063EC44EEF6D}"/>
              </a:ext>
            </a:extLst>
          </p:cNvPr>
          <p:cNvSpPr/>
          <p:nvPr/>
        </p:nvSpPr>
        <p:spPr>
          <a:xfrm>
            <a:off x="2705327" y="4793603"/>
            <a:ext cx="5964665"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8430B11-70E1-3844-BAB0-0A2EDC399F75}"/>
              </a:ext>
            </a:extLst>
          </p:cNvPr>
          <p:cNvSpPr/>
          <p:nvPr/>
        </p:nvSpPr>
        <p:spPr>
          <a:xfrm>
            <a:off x="5526742" y="4252311"/>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cxnSp>
        <p:nvCxnSpPr>
          <p:cNvPr id="31" name="Straight Connector 30">
            <a:extLst>
              <a:ext uri="{FF2B5EF4-FFF2-40B4-BE49-F238E27FC236}">
                <a16:creationId xmlns:a16="http://schemas.microsoft.com/office/drawing/2014/main" id="{31ACCDD3-81F2-EC44-BCC8-036497F41B7E}"/>
              </a:ext>
            </a:extLst>
          </p:cNvPr>
          <p:cNvCxnSpPr>
            <a:cxnSpLocks/>
          </p:cNvCxnSpPr>
          <p:nvPr/>
        </p:nvCxnSpPr>
        <p:spPr>
          <a:xfrm flipV="1">
            <a:off x="2866467" y="4504843"/>
            <a:ext cx="121286" cy="5547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D131A8E-BCD2-6948-A096-BB350D5678E7}"/>
              </a:ext>
            </a:extLst>
          </p:cNvPr>
          <p:cNvSpPr/>
          <p:nvPr/>
        </p:nvSpPr>
        <p:spPr>
          <a:xfrm>
            <a:off x="2271577" y="3984956"/>
            <a:ext cx="1471603"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cxnSp>
        <p:nvCxnSpPr>
          <p:cNvPr id="33" name="Straight Connector 32">
            <a:extLst>
              <a:ext uri="{FF2B5EF4-FFF2-40B4-BE49-F238E27FC236}">
                <a16:creationId xmlns:a16="http://schemas.microsoft.com/office/drawing/2014/main" id="{3360B77C-21F3-FC40-95E5-778F2A81D16E}"/>
              </a:ext>
            </a:extLst>
          </p:cNvPr>
          <p:cNvCxnSpPr>
            <a:cxnSpLocks/>
          </p:cNvCxnSpPr>
          <p:nvPr/>
        </p:nvCxnSpPr>
        <p:spPr>
          <a:xfrm flipV="1">
            <a:off x="1044622" y="5990006"/>
            <a:ext cx="578310" cy="256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1FAB4E9-35F0-B044-87D0-54FF26D1B118}"/>
              </a:ext>
            </a:extLst>
          </p:cNvPr>
          <p:cNvSpPr/>
          <p:nvPr/>
        </p:nvSpPr>
        <p:spPr>
          <a:xfrm>
            <a:off x="112334" y="5736830"/>
            <a:ext cx="1186594"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cxnSp>
        <p:nvCxnSpPr>
          <p:cNvPr id="38" name="Straight Connector 37">
            <a:extLst>
              <a:ext uri="{FF2B5EF4-FFF2-40B4-BE49-F238E27FC236}">
                <a16:creationId xmlns:a16="http://schemas.microsoft.com/office/drawing/2014/main" id="{ED115AC0-E088-3F4C-8686-BB376FBC0598}"/>
              </a:ext>
            </a:extLst>
          </p:cNvPr>
          <p:cNvCxnSpPr>
            <a:cxnSpLocks/>
          </p:cNvCxnSpPr>
          <p:nvPr/>
        </p:nvCxnSpPr>
        <p:spPr>
          <a:xfrm flipV="1">
            <a:off x="3524530" y="4346800"/>
            <a:ext cx="347388" cy="70890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36CC6B1-7980-5043-8BD7-2AA4F7753DC6}"/>
              </a:ext>
            </a:extLst>
          </p:cNvPr>
          <p:cNvSpPr/>
          <p:nvPr/>
        </p:nvSpPr>
        <p:spPr>
          <a:xfrm>
            <a:off x="3498772" y="3787376"/>
            <a:ext cx="1568012"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cxnSp>
        <p:nvCxnSpPr>
          <p:cNvPr id="40" name="Straight Connector 39">
            <a:extLst>
              <a:ext uri="{FF2B5EF4-FFF2-40B4-BE49-F238E27FC236}">
                <a16:creationId xmlns:a16="http://schemas.microsoft.com/office/drawing/2014/main" id="{D4D15278-C03A-C74B-BAD6-8A61ADFFD9AD}"/>
              </a:ext>
            </a:extLst>
          </p:cNvPr>
          <p:cNvCxnSpPr>
            <a:cxnSpLocks/>
          </p:cNvCxnSpPr>
          <p:nvPr/>
        </p:nvCxnSpPr>
        <p:spPr>
          <a:xfrm flipH="1" flipV="1">
            <a:off x="1312614" y="4870840"/>
            <a:ext cx="418106" cy="24530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4D59E3D-F667-3A46-8E3E-91E5BF9CB851}"/>
              </a:ext>
            </a:extLst>
          </p:cNvPr>
          <p:cNvSpPr/>
          <p:nvPr/>
        </p:nvSpPr>
        <p:spPr>
          <a:xfrm>
            <a:off x="549021" y="4569731"/>
            <a:ext cx="1247917" cy="338554"/>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Hourly wage</a:t>
            </a:r>
          </a:p>
        </p:txBody>
      </p:sp>
      <p:sp>
        <p:nvSpPr>
          <p:cNvPr id="42" name="Rectangle 41">
            <a:extLst>
              <a:ext uri="{FF2B5EF4-FFF2-40B4-BE49-F238E27FC236}">
                <a16:creationId xmlns:a16="http://schemas.microsoft.com/office/drawing/2014/main" id="{4ADEF858-453F-C84C-B517-E462C6572321}"/>
              </a:ext>
            </a:extLst>
          </p:cNvPr>
          <p:cNvSpPr/>
          <p:nvPr/>
        </p:nvSpPr>
        <p:spPr>
          <a:xfrm>
            <a:off x="5176571" y="3645417"/>
            <a:ext cx="985436"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cxnSp>
        <p:nvCxnSpPr>
          <p:cNvPr id="43" name="Straight Connector 42">
            <a:extLst>
              <a:ext uri="{FF2B5EF4-FFF2-40B4-BE49-F238E27FC236}">
                <a16:creationId xmlns:a16="http://schemas.microsoft.com/office/drawing/2014/main" id="{655770A7-9BB9-454E-B3A8-CFF377495966}"/>
              </a:ext>
            </a:extLst>
          </p:cNvPr>
          <p:cNvCxnSpPr>
            <a:cxnSpLocks/>
          </p:cNvCxnSpPr>
          <p:nvPr/>
        </p:nvCxnSpPr>
        <p:spPr>
          <a:xfrm flipV="1">
            <a:off x="4530834" y="4208723"/>
            <a:ext cx="1037543" cy="80553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74CB0AE-A588-CF46-B4F8-4781EB388AB5}"/>
              </a:ext>
            </a:extLst>
          </p:cNvPr>
          <p:cNvSpPr/>
          <p:nvPr/>
        </p:nvSpPr>
        <p:spPr>
          <a:xfrm>
            <a:off x="1512755" y="5559795"/>
            <a:ext cx="3225317" cy="6864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E96B119-C1CF-E24F-BD11-F2DDC642CC93}"/>
              </a:ext>
            </a:extLst>
          </p:cNvPr>
          <p:cNvSpPr/>
          <p:nvPr/>
        </p:nvSpPr>
        <p:spPr>
          <a:xfrm>
            <a:off x="4733593" y="5788568"/>
            <a:ext cx="3566160" cy="584775"/>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not getting matched with a task (customer)</a:t>
            </a:r>
          </a:p>
        </p:txBody>
      </p:sp>
      <p:sp>
        <p:nvSpPr>
          <p:cNvPr id="25" name="Rectangle 24">
            <a:extLst>
              <a:ext uri="{FF2B5EF4-FFF2-40B4-BE49-F238E27FC236}">
                <a16:creationId xmlns:a16="http://schemas.microsoft.com/office/drawing/2014/main" id="{2F804B11-9DF5-3047-81B2-C35D2B4A7804}"/>
              </a:ext>
            </a:extLst>
          </p:cNvPr>
          <p:cNvSpPr/>
          <p:nvPr/>
        </p:nvSpPr>
        <p:spPr>
          <a:xfrm>
            <a:off x="943312" y="3303472"/>
            <a:ext cx="1244800"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To be estimated</a:t>
            </a:r>
          </a:p>
        </p:txBody>
      </p:sp>
      <p:sp>
        <p:nvSpPr>
          <p:cNvPr id="26" name="Rectangle 25">
            <a:extLst>
              <a:ext uri="{FF2B5EF4-FFF2-40B4-BE49-F238E27FC236}">
                <a16:creationId xmlns:a16="http://schemas.microsoft.com/office/drawing/2014/main" id="{E1CFD1E7-E3E3-5647-9C4F-137ED0176FED}"/>
              </a:ext>
            </a:extLst>
          </p:cNvPr>
          <p:cNvSpPr/>
          <p:nvPr/>
        </p:nvSpPr>
        <p:spPr>
          <a:xfrm>
            <a:off x="186966" y="6309459"/>
            <a:ext cx="1244800"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To be estimated</a:t>
            </a:r>
          </a:p>
        </p:txBody>
      </p:sp>
      <p:sp>
        <p:nvSpPr>
          <p:cNvPr id="27" name="Rectangle 26">
            <a:extLst>
              <a:ext uri="{FF2B5EF4-FFF2-40B4-BE49-F238E27FC236}">
                <a16:creationId xmlns:a16="http://schemas.microsoft.com/office/drawing/2014/main" id="{D5A6931B-7ED8-C14F-91D1-D19F4897C79C}"/>
              </a:ext>
            </a:extLst>
          </p:cNvPr>
          <p:cNvSpPr/>
          <p:nvPr/>
        </p:nvSpPr>
        <p:spPr>
          <a:xfrm>
            <a:off x="3150587" y="3337147"/>
            <a:ext cx="3774415" cy="276999"/>
          </a:xfrm>
          <a:prstGeom prst="rect">
            <a:avLst/>
          </a:prstGeom>
          <a:solidFill>
            <a:schemeClr val="accent1">
              <a:lumMod val="40000"/>
              <a:lumOff val="60000"/>
            </a:schemeClr>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Approximated/computed from public/proprietary data</a:t>
            </a:r>
          </a:p>
        </p:txBody>
      </p:sp>
      <p:sp>
        <p:nvSpPr>
          <p:cNvPr id="29" name="Rectangle 28">
            <a:extLst>
              <a:ext uri="{FF2B5EF4-FFF2-40B4-BE49-F238E27FC236}">
                <a16:creationId xmlns:a16="http://schemas.microsoft.com/office/drawing/2014/main" id="{D2BCF9DD-18A2-554C-B499-6DCC7DE88A7D}"/>
              </a:ext>
            </a:extLst>
          </p:cNvPr>
          <p:cNvSpPr/>
          <p:nvPr/>
        </p:nvSpPr>
        <p:spPr>
          <a:xfrm>
            <a:off x="446746" y="609978"/>
            <a:ext cx="595102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Focal Firm</a:t>
            </a:r>
            <a:endParaRPr lang="en-US" sz="2800" b="1" dirty="0">
              <a:solidFill>
                <a:srgbClr val="FFC000"/>
              </a:solidFill>
              <a:latin typeface="Helvetica" charset="0"/>
              <a:ea typeface="Helvetica" charset="0"/>
              <a:cs typeface="Helvetica" charset="0"/>
            </a:endParaRPr>
          </a:p>
        </p:txBody>
      </p:sp>
      <p:sp>
        <p:nvSpPr>
          <p:cNvPr id="28" name="Oval 27">
            <a:extLst>
              <a:ext uri="{FF2B5EF4-FFF2-40B4-BE49-F238E27FC236}">
                <a16:creationId xmlns:a16="http://schemas.microsoft.com/office/drawing/2014/main" id="{3E843735-A2B2-A64B-AB56-3F2234132848}"/>
              </a:ext>
            </a:extLst>
          </p:cNvPr>
          <p:cNvSpPr/>
          <p:nvPr/>
        </p:nvSpPr>
        <p:spPr>
          <a:xfrm>
            <a:off x="6194963" y="407171"/>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2" name="Slide Number Placeholder 1">
            <a:extLst>
              <a:ext uri="{FF2B5EF4-FFF2-40B4-BE49-F238E27FC236}">
                <a16:creationId xmlns:a16="http://schemas.microsoft.com/office/drawing/2014/main" id="{B2C30906-61F5-A349-AF0B-C74BA2D26DA1}"/>
              </a:ext>
            </a:extLst>
          </p:cNvPr>
          <p:cNvSpPr>
            <a:spLocks noGrp="1"/>
          </p:cNvSpPr>
          <p:nvPr>
            <p:ph type="sldNum" sz="quarter" idx="12"/>
          </p:nvPr>
        </p:nvSpPr>
        <p:spPr/>
        <p:txBody>
          <a:bodyPr/>
          <a:lstStyle/>
          <a:p>
            <a:fld id="{898C6173-9B67-4D5E-BF79-09D4FDA79571}" type="slidenum">
              <a:rPr lang="en-US" smtClean="0"/>
              <a:t>43</a:t>
            </a:fld>
            <a:endParaRPr lang="en-US"/>
          </a:p>
        </p:txBody>
      </p:sp>
      <p:pic>
        <p:nvPicPr>
          <p:cNvPr id="30" name="Picture 29">
            <a:extLst>
              <a:ext uri="{FF2B5EF4-FFF2-40B4-BE49-F238E27FC236}">
                <a16:creationId xmlns:a16="http://schemas.microsoft.com/office/drawing/2014/main" id="{C7CE597D-5CE6-0448-A7FB-2180A4CD6099}"/>
              </a:ext>
            </a:extLst>
          </p:cNvPr>
          <p:cNvPicPr>
            <a:picLocks noChangeAspect="1"/>
          </p:cNvPicPr>
          <p:nvPr/>
        </p:nvPicPr>
        <p:blipFill rotWithShape="1">
          <a:blip r:embed="rId4"/>
          <a:srcRect l="23243" r="58929" b="22906"/>
          <a:stretch/>
        </p:blipFill>
        <p:spPr>
          <a:xfrm>
            <a:off x="362331" y="4849469"/>
            <a:ext cx="910088" cy="485501"/>
          </a:xfrm>
          <a:prstGeom prst="rect">
            <a:avLst/>
          </a:prstGeom>
        </p:spPr>
      </p:pic>
      <p:sp>
        <p:nvSpPr>
          <p:cNvPr id="34" name="Rectangle 33">
            <a:extLst>
              <a:ext uri="{FF2B5EF4-FFF2-40B4-BE49-F238E27FC236}">
                <a16:creationId xmlns:a16="http://schemas.microsoft.com/office/drawing/2014/main" id="{B504A66C-1E61-0C4B-89AD-AFC153CE7DD6}"/>
              </a:ext>
            </a:extLst>
          </p:cNvPr>
          <p:cNvSpPr/>
          <p:nvPr/>
        </p:nvSpPr>
        <p:spPr>
          <a:xfrm>
            <a:off x="536434" y="4958810"/>
            <a:ext cx="240093" cy="231237"/>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Tree>
    <p:extLst>
      <p:ext uri="{BB962C8B-B14F-4D97-AF65-F5344CB8AC3E}">
        <p14:creationId xmlns:p14="http://schemas.microsoft.com/office/powerpoint/2010/main" val="736566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 y="-679034"/>
            <a:ext cx="9448800" cy="9138409"/>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4CB6F9D-6605-B94E-97E8-57EB7FB425CC}"/>
              </a:ext>
            </a:extLst>
          </p:cNvPr>
          <p:cNvSpPr/>
          <p:nvPr/>
        </p:nvSpPr>
        <p:spPr>
          <a:xfrm>
            <a:off x="2950568" y="2043702"/>
            <a:ext cx="3242864"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Estimation</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43CA9D1E-80BF-6E43-9CEA-E9680D45AFCE}"/>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0A36A7B1-3117-404F-A8BA-53CAE2987BEE}"/>
              </a:ext>
            </a:extLst>
          </p:cNvPr>
          <p:cNvPicPr>
            <a:picLocks noChangeAspect="1"/>
          </p:cNvPicPr>
          <p:nvPr/>
        </p:nvPicPr>
        <p:blipFill>
          <a:blip r:embed="rId4"/>
          <a:stretch>
            <a:fillRect/>
          </a:stretch>
        </p:blipFill>
        <p:spPr>
          <a:xfrm>
            <a:off x="13257495" y="3299283"/>
            <a:ext cx="1123304" cy="73996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07815A9-38BD-614E-8054-5E0F7DCAA0BE}"/>
                  </a:ext>
                </a:extLst>
              </p:cNvPr>
              <p:cNvSpPr/>
              <p:nvPr/>
            </p:nvSpPr>
            <p:spPr>
              <a:xfrm>
                <a:off x="2330537" y="3105363"/>
                <a:ext cx="730713" cy="76944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400" i="1" smtClean="0">
                          <a:solidFill>
                            <a:srgbClr val="FFFF00"/>
                          </a:solidFill>
                          <a:latin typeface="Cambria Math" panose="02040503050406030204" pitchFamily="18" charset="0"/>
                          <a:ea typeface="Cambria Math" panose="02040503050406030204" pitchFamily="18" charset="0"/>
                          <a:cs typeface="CMU Sans Serif Medium" panose="02000603000000000000" pitchFamily="2" charset="0"/>
                        </a:rPr>
                        <m:t>𝛽</m:t>
                      </m:r>
                    </m:oMath>
                  </m:oMathPara>
                </a14:m>
                <a:endParaRPr lang="en-US" sz="4400" dirty="0">
                  <a:solidFill>
                    <a:srgbClr val="FFFF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8" name="Rectangle 7">
                <a:extLst>
                  <a:ext uri="{FF2B5EF4-FFF2-40B4-BE49-F238E27FC236}">
                    <a16:creationId xmlns:a16="http://schemas.microsoft.com/office/drawing/2014/main" id="{C07815A9-38BD-614E-8054-5E0F7DCAA0BE}"/>
                  </a:ext>
                </a:extLst>
              </p:cNvPr>
              <p:cNvSpPr>
                <a:spLocks noRot="1" noChangeAspect="1" noMove="1" noResize="1" noEditPoints="1" noAdjustHandles="1" noChangeArrowheads="1" noChangeShapeType="1" noTextEdit="1"/>
              </p:cNvSpPr>
              <p:nvPr/>
            </p:nvSpPr>
            <p:spPr>
              <a:xfrm>
                <a:off x="2330537" y="3105363"/>
                <a:ext cx="730713" cy="769441"/>
              </a:xfrm>
              <a:prstGeom prst="rect">
                <a:avLst/>
              </a:prstGeom>
              <a:blipFill>
                <a:blip r:embed="rId5"/>
                <a:stretch>
                  <a:fillRect l="-22414" b="-1774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48E8E7C-50F0-BB48-BD26-73632B9B5C10}"/>
              </a:ext>
            </a:extLst>
          </p:cNvPr>
          <p:cNvSpPr/>
          <p:nvPr/>
        </p:nvSpPr>
        <p:spPr>
          <a:xfrm>
            <a:off x="2839210" y="3281903"/>
            <a:ext cx="3790846" cy="400110"/>
          </a:xfrm>
          <a:prstGeom prst="rect">
            <a:avLst/>
          </a:prstGeom>
        </p:spPr>
        <p:txBody>
          <a:bodyPr wrap="square">
            <a:spAutoFit/>
          </a:bodyPr>
          <a:lstStyle/>
          <a:p>
            <a:r>
              <a:rPr lang="en-US" sz="2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discount / forward-looking factor</a:t>
            </a:r>
            <a:endParaRPr lang="en-US" sz="2000" dirty="0">
              <a:solidFill>
                <a:schemeClr val="bg1">
                  <a:lumMod val="95000"/>
                </a:schemeClr>
              </a:solidFill>
            </a:endParaRPr>
          </a:p>
        </p:txBody>
      </p:sp>
      <p:sp>
        <p:nvSpPr>
          <p:cNvPr id="11" name="Rectangle 10">
            <a:extLst>
              <a:ext uri="{FF2B5EF4-FFF2-40B4-BE49-F238E27FC236}">
                <a16:creationId xmlns:a16="http://schemas.microsoft.com/office/drawing/2014/main" id="{942834DE-3452-0448-BE9C-F6862FA91FCD}"/>
              </a:ext>
            </a:extLst>
          </p:cNvPr>
          <p:cNvSpPr/>
          <p:nvPr/>
        </p:nvSpPr>
        <p:spPr>
          <a:xfrm>
            <a:off x="2613179" y="4212328"/>
            <a:ext cx="4611505" cy="400110"/>
          </a:xfrm>
          <a:prstGeom prst="rect">
            <a:avLst/>
          </a:prstGeom>
        </p:spPr>
        <p:txBody>
          <a:bodyPr wrap="square">
            <a:spAutoFit/>
          </a:bodyPr>
          <a:lstStyle/>
          <a:p>
            <a:r>
              <a:rPr lang="en-US" sz="2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cost of working for a unit time interval</a:t>
            </a:r>
            <a:endParaRPr lang="en-US" sz="2000" dirty="0">
              <a:solidFill>
                <a:schemeClr val="bg1">
                  <a:lumMod val="95000"/>
                </a:schemeClr>
              </a:solidFill>
            </a:endParaRPr>
          </a:p>
        </p:txBody>
      </p:sp>
      <p:sp>
        <p:nvSpPr>
          <p:cNvPr id="12" name="Rectangle 11">
            <a:extLst>
              <a:ext uri="{FF2B5EF4-FFF2-40B4-BE49-F238E27FC236}">
                <a16:creationId xmlns:a16="http://schemas.microsoft.com/office/drawing/2014/main" id="{5CE13374-F7B4-3F4C-BFBF-61A0C2B84962}"/>
              </a:ext>
            </a:extLst>
          </p:cNvPr>
          <p:cNvSpPr/>
          <p:nvPr/>
        </p:nvSpPr>
        <p:spPr>
          <a:xfrm>
            <a:off x="1990825" y="4100151"/>
            <a:ext cx="560366" cy="646331"/>
          </a:xfrm>
          <a:prstGeom prst="rect">
            <a:avLst/>
          </a:prstGeom>
        </p:spPr>
        <p:txBody>
          <a:bodyPr wrap="square">
            <a:spAutoFit/>
          </a:bodyPr>
          <a:lstStyle/>
          <a:p>
            <a:r>
              <a:rPr lang="en-US" sz="3600" i="1"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C</a:t>
            </a:r>
            <a:r>
              <a:rPr lang="en-US" sz="3600" i="1" baseline="-25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i</a:t>
            </a:r>
            <a:endParaRPr lang="en-US" sz="3600" i="1" baseline="-25000" dirty="0">
              <a:solidFill>
                <a:schemeClr val="bg1">
                  <a:lumMod val="95000"/>
                </a:schemeClr>
              </a:solidFill>
            </a:endParaRPr>
          </a:p>
        </p:txBody>
      </p:sp>
      <p:sp>
        <p:nvSpPr>
          <p:cNvPr id="13" name="Rectangle 12">
            <a:extLst>
              <a:ext uri="{FF2B5EF4-FFF2-40B4-BE49-F238E27FC236}">
                <a16:creationId xmlns:a16="http://schemas.microsoft.com/office/drawing/2014/main" id="{59FBD9DF-F5F7-894A-B2FA-6C82C7C67355}"/>
              </a:ext>
            </a:extLst>
          </p:cNvPr>
          <p:cNvSpPr/>
          <p:nvPr/>
        </p:nvSpPr>
        <p:spPr>
          <a:xfrm>
            <a:off x="2414847" y="4534127"/>
            <a:ext cx="5706319" cy="646331"/>
          </a:xfrm>
          <a:prstGeom prst="rect">
            <a:avLst/>
          </a:prstGeom>
        </p:spPr>
        <p:txBody>
          <a:bodyPr wrap="square">
            <a:spAutoFit/>
          </a:bodyPr>
          <a:lstStyle/>
          <a:p>
            <a:pPr algn="ctr"/>
            <a:r>
              <a:rPr lang="en-US" sz="2000" i="1" baseline="-25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a:t>
            </a:r>
            <a:r>
              <a:rPr lang="en-US" sz="2000" i="1"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 </a:t>
            </a:r>
            <a:r>
              <a:rPr lang="en-US" sz="2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Truncated Normal (</a:t>
            </a:r>
            <a:r>
              <a:rPr lang="en-US" sz="3600" i="1" dirty="0">
                <a:solidFill>
                  <a:srgbClr val="FFFF00"/>
                </a:solidFill>
                <a:latin typeface="CMU Sans Serif" panose="02000603000000000000" pitchFamily="50" charset="0"/>
                <a:ea typeface="CMU Sans Serif" panose="02000603000000000000" pitchFamily="50" charset="0"/>
                <a:cs typeface="CMU Sans Serif" panose="02000603000000000000" pitchFamily="50" charset="0"/>
              </a:rPr>
              <a:t>𝜇</a:t>
            </a:r>
            <a:r>
              <a:rPr lang="en-US" sz="3600" i="1"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a:t>
            </a:r>
            <a:r>
              <a:rPr lang="en-US" sz="3600" i="1" dirty="0">
                <a:solidFill>
                  <a:srgbClr val="FFFF00"/>
                </a:solidFill>
                <a:latin typeface="CMU Sans Serif" panose="02000603000000000000" pitchFamily="50" charset="0"/>
                <a:ea typeface="CMU Sans Serif" panose="02000603000000000000" pitchFamily="50" charset="0"/>
                <a:cs typeface="CMU Sans Serif" panose="02000603000000000000" pitchFamily="50" charset="0"/>
              </a:rPr>
              <a:t>𝜎</a:t>
            </a:r>
            <a:r>
              <a:rPr lang="en-US" sz="3600" i="1" baseline="30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2</a:t>
            </a:r>
            <a:r>
              <a:rPr lang="en-US" sz="2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 </a:t>
            </a:r>
            <a:endParaRPr lang="en-US" sz="2000" baseline="-25000" dirty="0">
              <a:solidFill>
                <a:schemeClr val="bg1">
                  <a:lumMod val="95000"/>
                </a:schemeClr>
              </a:solidFill>
            </a:endParaRPr>
          </a:p>
        </p:txBody>
      </p:sp>
    </p:spTree>
    <p:extLst>
      <p:ext uri="{BB962C8B-B14F-4D97-AF65-F5344CB8AC3E}">
        <p14:creationId xmlns:p14="http://schemas.microsoft.com/office/powerpoint/2010/main" val="3618192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E450EC-EC17-2B48-8769-A55FD56F7D9C}"/>
              </a:ext>
            </a:extLst>
          </p:cNvPr>
          <p:cNvSpPr/>
          <p:nvPr/>
        </p:nvSpPr>
        <p:spPr>
          <a:xfrm>
            <a:off x="446747" y="609978"/>
            <a:ext cx="5229658"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Outcome of Interest</a:t>
            </a:r>
            <a:endParaRPr lang="en-US" sz="2800" b="1" dirty="0">
              <a:solidFill>
                <a:srgbClr val="FFC000"/>
              </a:solidFill>
              <a:latin typeface="Helvetica" charset="0"/>
              <a:ea typeface="Helvetica" charset="0"/>
              <a:cs typeface="Helvetica" charset="0"/>
            </a:endParaRPr>
          </a:p>
        </p:txBody>
      </p:sp>
      <p:sp>
        <p:nvSpPr>
          <p:cNvPr id="10" name="Rectangle 9">
            <a:extLst>
              <a:ext uri="{FF2B5EF4-FFF2-40B4-BE49-F238E27FC236}">
                <a16:creationId xmlns:a16="http://schemas.microsoft.com/office/drawing/2014/main" id="{8B40D205-4756-F542-A162-0F9323B07111}"/>
              </a:ext>
            </a:extLst>
          </p:cNvPr>
          <p:cNvSpPr/>
          <p:nvPr/>
        </p:nvSpPr>
        <p:spPr>
          <a:xfrm>
            <a:off x="446747" y="1655519"/>
            <a:ext cx="8164990" cy="523220"/>
          </a:xfrm>
          <a:prstGeom prst="rect">
            <a:avLst/>
          </a:prstGeom>
        </p:spPr>
        <p:txBody>
          <a:bodyPr wrap="square">
            <a:spAutoFit/>
          </a:bodyPr>
          <a:lstStyle/>
          <a:p>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For each day, fraction of drivers quitting at (</a:t>
            </a:r>
            <a:r>
              <a:rPr lang="en-US" sz="28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H,L</a:t>
            </a:r>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endParaRPr lang="en-US" sz="2800" dirty="0"/>
          </a:p>
        </p:txBody>
      </p:sp>
      <p:sp>
        <p:nvSpPr>
          <p:cNvPr id="4" name="Rectangle 3">
            <a:extLst>
              <a:ext uri="{FF2B5EF4-FFF2-40B4-BE49-F238E27FC236}">
                <a16:creationId xmlns:a16="http://schemas.microsoft.com/office/drawing/2014/main" id="{22B4D23D-AAD8-CB42-9DAA-90E9D6DF7144}"/>
              </a:ext>
            </a:extLst>
          </p:cNvPr>
          <p:cNvSpPr/>
          <p:nvPr/>
        </p:nvSpPr>
        <p:spPr>
          <a:xfrm>
            <a:off x="887104" y="2517293"/>
            <a:ext cx="3198923" cy="28940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12" name="Rectangle 11">
            <a:extLst>
              <a:ext uri="{FF2B5EF4-FFF2-40B4-BE49-F238E27FC236}">
                <a16:creationId xmlns:a16="http://schemas.microsoft.com/office/drawing/2014/main" id="{94213CFF-2DE0-4E42-A315-AADDC6E71068}"/>
              </a:ext>
            </a:extLst>
          </p:cNvPr>
          <p:cNvSpPr/>
          <p:nvPr/>
        </p:nvSpPr>
        <p:spPr>
          <a:xfrm>
            <a:off x="4326315" y="2428331"/>
            <a:ext cx="3411940" cy="523220"/>
          </a:xfrm>
          <a:prstGeom prst="rect">
            <a:avLst/>
          </a:prstGeom>
        </p:spPr>
        <p:txBody>
          <a:bodyPr wrap="square">
            <a:spAutoFit/>
          </a:bodyPr>
          <a:lstStyle/>
          <a:p>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Hours: 7am to 11pm</a:t>
            </a:r>
            <a:endParaRPr lang="en-US" sz="2800" dirty="0"/>
          </a:p>
        </p:txBody>
      </p:sp>
      <p:sp>
        <p:nvSpPr>
          <p:cNvPr id="16" name="Rectangle 15">
            <a:extLst>
              <a:ext uri="{FF2B5EF4-FFF2-40B4-BE49-F238E27FC236}">
                <a16:creationId xmlns:a16="http://schemas.microsoft.com/office/drawing/2014/main" id="{3578582B-E690-E249-96DD-32092E9E7D67}"/>
              </a:ext>
            </a:extLst>
          </p:cNvPr>
          <p:cNvSpPr/>
          <p:nvPr/>
        </p:nvSpPr>
        <p:spPr>
          <a:xfrm>
            <a:off x="4326314" y="3615269"/>
            <a:ext cx="4058615" cy="523220"/>
          </a:xfrm>
          <a:prstGeom prst="rect">
            <a:avLst/>
          </a:prstGeom>
        </p:spPr>
        <p:txBody>
          <a:bodyPr wrap="square">
            <a:spAutoFit/>
          </a:bodyPr>
          <a:lstStyle/>
          <a:p>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Location: 1 of 20 regions</a:t>
            </a:r>
          </a:p>
        </p:txBody>
      </p:sp>
      <p:sp>
        <p:nvSpPr>
          <p:cNvPr id="15" name="Rectangle 14">
            <a:extLst>
              <a:ext uri="{FF2B5EF4-FFF2-40B4-BE49-F238E27FC236}">
                <a16:creationId xmlns:a16="http://schemas.microsoft.com/office/drawing/2014/main" id="{C7220193-62C5-EC48-B51F-A162622271FA}"/>
              </a:ext>
            </a:extLst>
          </p:cNvPr>
          <p:cNvSpPr/>
          <p:nvPr/>
        </p:nvSpPr>
        <p:spPr>
          <a:xfrm>
            <a:off x="4972989" y="2873871"/>
            <a:ext cx="2642462" cy="338554"/>
          </a:xfrm>
          <a:prstGeom prst="rect">
            <a:avLst/>
          </a:prstGeom>
        </p:spPr>
        <p:txBody>
          <a:bodyPr wrap="square">
            <a:spAutoFit/>
          </a:bodyPr>
          <a:lstStyle/>
          <a:p>
            <a:r>
              <a:rPr lang="en-US" sz="1600" dirty="0">
                <a:solidFill>
                  <a:schemeClr val="tx1">
                    <a:lumMod val="50000"/>
                    <a:lumOff val="50000"/>
                  </a:schemeClr>
                </a:solidFill>
                <a:latin typeface="CMU Sans Serif" panose="02000603000000000000" pitchFamily="50" charset="0"/>
                <a:ea typeface="CMU Sans Serif" panose="02000603000000000000" pitchFamily="50" charset="0"/>
                <a:cs typeface="CMU Sans Serif" panose="02000603000000000000" pitchFamily="50" charset="0"/>
              </a:rPr>
              <a:t>(Remaining left at 11:59pm)</a:t>
            </a:r>
            <a:endParaRPr lang="en-US" sz="1600" dirty="0">
              <a:solidFill>
                <a:schemeClr val="tx1">
                  <a:lumMod val="50000"/>
                  <a:lumOff val="50000"/>
                </a:schemeClr>
              </a:solidFill>
            </a:endParaRPr>
          </a:p>
        </p:txBody>
      </p:sp>
      <p:sp>
        <p:nvSpPr>
          <p:cNvPr id="17" name="Rectangle 16">
            <a:extLst>
              <a:ext uri="{FF2B5EF4-FFF2-40B4-BE49-F238E27FC236}">
                <a16:creationId xmlns:a16="http://schemas.microsoft.com/office/drawing/2014/main" id="{6D468BE3-84A8-ED4D-B636-F90874FE7E72}"/>
              </a:ext>
            </a:extLst>
          </p:cNvPr>
          <p:cNvSpPr/>
          <p:nvPr/>
        </p:nvSpPr>
        <p:spPr>
          <a:xfrm>
            <a:off x="4339962" y="4108320"/>
            <a:ext cx="4405695" cy="1323439"/>
          </a:xfrm>
          <a:prstGeom prst="rect">
            <a:avLst/>
          </a:prstGeom>
        </p:spPr>
        <p:txBody>
          <a:bodyPr wrap="square">
            <a:spAutoFit/>
          </a:bodyPr>
          <a:lstStyle/>
          <a:p>
            <a:r>
              <a:rPr lang="en-US" sz="1600" dirty="0">
                <a:solidFill>
                  <a:schemeClr val="tx1">
                    <a:lumMod val="50000"/>
                    <a:lumOff val="50000"/>
                  </a:schemeClr>
                </a:solidFill>
                <a:latin typeface="CMU Sans Serif" panose="02000603000000000000" pitchFamily="50" charset="0"/>
                <a:ea typeface="CMU Sans Serif" panose="02000603000000000000" pitchFamily="50" charset="0"/>
                <a:cs typeface="CMU Sans Serif" panose="02000603000000000000" pitchFamily="50" charset="0"/>
              </a:rPr>
              <a:t>Bronx, Brooklyn, Newark, Central Park, Chelsea, Downtown, Governors Island, Gramercy, Harlem, LES, LWS, Midtown, Morningside Heights, UES, UWS, Upper Manhattan, JFK, LaGuardia, Queens, Staten Island</a:t>
            </a:r>
            <a:endParaRPr lang="en-US" sz="1600" dirty="0">
              <a:solidFill>
                <a:schemeClr val="tx1">
                  <a:lumMod val="50000"/>
                  <a:lumOff val="50000"/>
                </a:schemeClr>
              </a:solidFill>
            </a:endParaRPr>
          </a:p>
        </p:txBody>
      </p:sp>
      <p:pic>
        <p:nvPicPr>
          <p:cNvPr id="18" name="Picture 17" descr="A picture containing drawing&#10;&#10;Description automatically generated">
            <a:extLst>
              <a:ext uri="{FF2B5EF4-FFF2-40B4-BE49-F238E27FC236}">
                <a16:creationId xmlns:a16="http://schemas.microsoft.com/office/drawing/2014/main" id="{52AB8377-89D0-544D-BDF2-D74512048528}"/>
              </a:ext>
            </a:extLst>
          </p:cNvPr>
          <p:cNvPicPr/>
          <p:nvPr/>
        </p:nvPicPr>
        <p:blipFill rotWithShape="1">
          <a:blip r:embed="rId3"/>
          <a:srcRect r="10254"/>
          <a:stretch/>
        </p:blipFill>
        <p:spPr>
          <a:xfrm>
            <a:off x="628650" y="2353936"/>
            <a:ext cx="3457377" cy="3139915"/>
          </a:xfrm>
          <a:prstGeom prst="rect">
            <a:avLst/>
          </a:prstGeom>
        </p:spPr>
      </p:pic>
      <p:sp>
        <p:nvSpPr>
          <p:cNvPr id="19" name="Rectangle 18">
            <a:extLst>
              <a:ext uri="{FF2B5EF4-FFF2-40B4-BE49-F238E27FC236}">
                <a16:creationId xmlns:a16="http://schemas.microsoft.com/office/drawing/2014/main" id="{81523E6F-885D-FB4C-AC54-1AE6B2690C54}"/>
              </a:ext>
            </a:extLst>
          </p:cNvPr>
          <p:cNvSpPr/>
          <p:nvPr/>
        </p:nvSpPr>
        <p:spPr>
          <a:xfrm>
            <a:off x="2569197" y="5939391"/>
            <a:ext cx="4705289" cy="707886"/>
          </a:xfrm>
          <a:prstGeom prst="rect">
            <a:avLst/>
          </a:prstGeom>
          <a:solidFill>
            <a:schemeClr val="bg1"/>
          </a:solidFill>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Each cell (H,L) is fraction of drivers quitting at location L and hour H: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f</a:t>
            </a:r>
            <a:r>
              <a:rPr lang="en-US" sz="2000" baseline="-25000" dirty="0" err="1">
                <a:latin typeface="CMU Sans Serif Medium" panose="02000603000000000000" pitchFamily="2" charset="0"/>
                <a:ea typeface="CMU Sans Serif Medium" panose="02000603000000000000" pitchFamily="2" charset="0"/>
                <a:cs typeface="CMU Sans Serif Medium" panose="02000603000000000000" pitchFamily="2" charset="0"/>
              </a:rPr>
              <a:t>L,H</a:t>
            </a:r>
            <a:endParaRPr lang="en-US" sz="20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cxnSp>
        <p:nvCxnSpPr>
          <p:cNvPr id="20" name="Straight Arrow Connector 19">
            <a:extLst>
              <a:ext uri="{FF2B5EF4-FFF2-40B4-BE49-F238E27FC236}">
                <a16:creationId xmlns:a16="http://schemas.microsoft.com/office/drawing/2014/main" id="{904ED551-6545-334B-92DE-5FF9447C37E1}"/>
              </a:ext>
            </a:extLst>
          </p:cNvPr>
          <p:cNvCxnSpPr>
            <a:cxnSpLocks/>
          </p:cNvCxnSpPr>
          <p:nvPr/>
        </p:nvCxnSpPr>
        <p:spPr>
          <a:xfrm flipH="1" flipV="1">
            <a:off x="3175000" y="5073188"/>
            <a:ext cx="911027" cy="849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467FAAB-078C-7F44-BE67-A92E3E68496D}"/>
              </a:ext>
            </a:extLst>
          </p:cNvPr>
          <p:cNvSpPr/>
          <p:nvPr/>
        </p:nvSpPr>
        <p:spPr>
          <a:xfrm>
            <a:off x="476207"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11" name="Rectangle 10">
            <a:extLst>
              <a:ext uri="{FF2B5EF4-FFF2-40B4-BE49-F238E27FC236}">
                <a16:creationId xmlns:a16="http://schemas.microsoft.com/office/drawing/2014/main" id="{561088F5-77D8-8F44-A87F-436E8B7DB2A1}"/>
              </a:ext>
            </a:extLst>
          </p:cNvPr>
          <p:cNvSpPr/>
          <p:nvPr/>
        </p:nvSpPr>
        <p:spPr>
          <a:xfrm>
            <a:off x="1632011"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8" name="Rectangle 7">
            <a:extLst>
              <a:ext uri="{FF2B5EF4-FFF2-40B4-BE49-F238E27FC236}">
                <a16:creationId xmlns:a16="http://schemas.microsoft.com/office/drawing/2014/main" id="{C5F55752-9388-9C40-8DA0-906E2BE33C67}"/>
              </a:ext>
            </a:extLst>
          </p:cNvPr>
          <p:cNvSpPr/>
          <p:nvPr/>
        </p:nvSpPr>
        <p:spPr>
          <a:xfrm rot="16200000">
            <a:off x="-367751" y="376747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3" name="TextBox 2">
            <a:hlinkClick r:id="rId4" action="ppaction://hlinksldjump"/>
            <a:extLst>
              <a:ext uri="{FF2B5EF4-FFF2-40B4-BE49-F238E27FC236}">
                <a16:creationId xmlns:a16="http://schemas.microsoft.com/office/drawing/2014/main" id="{C391F339-6ED3-D330-74FF-DF3C3D005422}"/>
              </a:ext>
            </a:extLst>
          </p:cNvPr>
          <p:cNvSpPr txBox="1"/>
          <p:nvPr/>
        </p:nvSpPr>
        <p:spPr>
          <a:xfrm>
            <a:off x="8618740" y="84723"/>
            <a:ext cx="402674"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sim</a:t>
            </a:r>
          </a:p>
        </p:txBody>
      </p:sp>
    </p:spTree>
    <p:extLst>
      <p:ext uri="{BB962C8B-B14F-4D97-AF65-F5344CB8AC3E}">
        <p14:creationId xmlns:p14="http://schemas.microsoft.com/office/powerpoint/2010/main" val="36887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11"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icture containing drawing&#10;&#10;Description automatically generated">
            <a:extLst>
              <a:ext uri="{FF2B5EF4-FFF2-40B4-BE49-F238E27FC236}">
                <a16:creationId xmlns:a16="http://schemas.microsoft.com/office/drawing/2014/main" id="{94757431-4593-F84C-AD61-CB7CA4413059}"/>
              </a:ext>
            </a:extLst>
          </p:cNvPr>
          <p:cNvPicPr/>
          <p:nvPr/>
        </p:nvPicPr>
        <p:blipFill rotWithShape="1">
          <a:blip r:embed="rId3"/>
          <a:srcRect l="560" r="11276"/>
          <a:stretch/>
        </p:blipFill>
        <p:spPr>
          <a:xfrm>
            <a:off x="5062998" y="2413965"/>
            <a:ext cx="3388136" cy="3114191"/>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Find parameters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a:t> that minimize </a:t>
                </a:r>
                <a:r>
                  <a:rPr lang="en-US" sz="2000" b="1" dirty="0"/>
                  <a:t>distance between two distributions</a:t>
                </a:r>
              </a:p>
            </p:txBody>
          </p:sp>
        </mc:Choice>
        <mc:Fallback xmlns="">
          <p:sp>
            <p:nvSpPr>
              <p:cNvPr id="5" name="Content Placeholder 2">
                <a:extLst>
                  <a:ext uri="{FF2B5EF4-FFF2-40B4-BE49-F238E27FC236}">
                    <a16:creationId xmlns:a16="http://schemas.microsoft.com/office/drawing/2014/main" id="{9B03CDFE-946E-4446-AC9C-42EBD98EDCB6}"/>
                  </a:ext>
                </a:extLst>
              </p:cNvPr>
              <p:cNvSpPr txBox="1">
                <a:spLocks noRot="1" noChangeAspect="1" noMove="1" noResize="1" noEditPoints="1" noAdjustHandles="1" noChangeArrowheads="1" noChangeShapeType="1" noTextEdit="1"/>
              </p:cNvSpPr>
              <p:nvPr/>
            </p:nvSpPr>
            <p:spPr>
              <a:xfrm>
                <a:off x="628650" y="1624753"/>
                <a:ext cx="7886700" cy="4256094"/>
              </a:xfrm>
              <a:prstGeom prst="rect">
                <a:avLst/>
              </a:prstGeom>
              <a:blipFill>
                <a:blip r:embed="rId5"/>
                <a:stretch>
                  <a:fillRect l="-804" t="-148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4E0E72E3-808D-C64D-9424-C85389877F0B}"/>
              </a:ext>
            </a:extLst>
          </p:cNvPr>
          <p:cNvSpPr/>
          <p:nvPr/>
        </p:nvSpPr>
        <p:spPr>
          <a:xfrm>
            <a:off x="446746" y="609978"/>
            <a:ext cx="806860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Simulation-Assisted Estimation</a:t>
            </a:r>
            <a:endParaRPr lang="en-US" sz="2800" b="1" dirty="0">
              <a:solidFill>
                <a:srgbClr val="FFC000"/>
              </a:solidFill>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10430E70-315B-DD41-8DB5-C847DD7B8BDC}"/>
              </a:ext>
            </a:extLst>
          </p:cNvPr>
          <p:cNvSpPr/>
          <p:nvPr/>
        </p:nvSpPr>
        <p:spPr>
          <a:xfrm rot="16200000">
            <a:off x="4115393" y="3767478"/>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1" name="Rectangle 10">
            <a:extLst>
              <a:ext uri="{FF2B5EF4-FFF2-40B4-BE49-F238E27FC236}">
                <a16:creationId xmlns:a16="http://schemas.microsoft.com/office/drawing/2014/main" id="{5A91FFC5-57A7-D84E-8ED9-95921FB00E03}"/>
              </a:ext>
            </a:extLst>
          </p:cNvPr>
          <p:cNvSpPr/>
          <p:nvPr/>
        </p:nvSpPr>
        <p:spPr>
          <a:xfrm>
            <a:off x="5899254"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50DBA58-950E-2345-AD07-1B6D7E98F1FD}"/>
                  </a:ext>
                </a:extLst>
              </p:cNvPr>
              <p:cNvSpPr/>
              <p:nvPr/>
            </p:nvSpPr>
            <p:spPr>
              <a:xfrm>
                <a:off x="4998783"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mc:Choice>
        <mc:Fallback xmlns="">
          <p:sp>
            <p:nvSpPr>
              <p:cNvPr id="16" name="Rectangle 15">
                <a:extLst>
                  <a:ext uri="{FF2B5EF4-FFF2-40B4-BE49-F238E27FC236}">
                    <a16:creationId xmlns:a16="http://schemas.microsoft.com/office/drawing/2014/main" id="{350DBA58-950E-2345-AD07-1B6D7E98F1FD}"/>
                  </a:ext>
                </a:extLst>
              </p:cNvPr>
              <p:cNvSpPr>
                <a:spLocks noRot="1" noChangeAspect="1" noMove="1" noResize="1" noEditPoints="1" noAdjustHandles="1" noChangeArrowheads="1" noChangeShapeType="1" noTextEdit="1"/>
              </p:cNvSpPr>
              <p:nvPr/>
            </p:nvSpPr>
            <p:spPr>
              <a:xfrm>
                <a:off x="4998783" y="2178739"/>
                <a:ext cx="3821454" cy="338554"/>
              </a:xfrm>
              <a:prstGeom prst="rect">
                <a:avLst/>
              </a:prstGeom>
              <a:blipFill>
                <a:blip r:embed="rId6"/>
                <a:stretch>
                  <a:fillRect t="-3571" b="-21429"/>
                </a:stretch>
              </a:blipFill>
            </p:spPr>
            <p:txBody>
              <a:bodyPr/>
              <a:lstStyle/>
              <a:p>
                <a:r>
                  <a:rPr lang="en-US">
                    <a:noFill/>
                  </a:rPr>
                  <a:t> </a:t>
                </a:r>
              </a:p>
            </p:txBody>
          </p:sp>
        </mc:Fallback>
      </mc:AlternateContent>
      <p:pic>
        <p:nvPicPr>
          <p:cNvPr id="4" name="Picture 3" descr="A picture containing drawing&#10;&#10;Description automatically generated">
            <a:extLst>
              <a:ext uri="{FF2B5EF4-FFF2-40B4-BE49-F238E27FC236}">
                <a16:creationId xmlns:a16="http://schemas.microsoft.com/office/drawing/2014/main" id="{DAD930CF-3E7B-7FBB-3461-38384A7E2C30}"/>
              </a:ext>
            </a:extLst>
          </p:cNvPr>
          <p:cNvPicPr/>
          <p:nvPr/>
        </p:nvPicPr>
        <p:blipFill rotWithShape="1">
          <a:blip r:embed="rId7"/>
          <a:srcRect r="10254"/>
          <a:stretch/>
        </p:blipFill>
        <p:spPr>
          <a:xfrm>
            <a:off x="628650" y="2353936"/>
            <a:ext cx="3457377" cy="3139915"/>
          </a:xfrm>
          <a:prstGeom prst="rect">
            <a:avLst/>
          </a:prstGeom>
        </p:spPr>
      </p:pic>
      <p:sp>
        <p:nvSpPr>
          <p:cNvPr id="6" name="Rectangle 5">
            <a:extLst>
              <a:ext uri="{FF2B5EF4-FFF2-40B4-BE49-F238E27FC236}">
                <a16:creationId xmlns:a16="http://schemas.microsoft.com/office/drawing/2014/main" id="{3FEA435B-0B7E-9F6A-56CA-055BCEE6B377}"/>
              </a:ext>
            </a:extLst>
          </p:cNvPr>
          <p:cNvSpPr/>
          <p:nvPr/>
        </p:nvSpPr>
        <p:spPr>
          <a:xfrm>
            <a:off x="476207"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7" name="Rectangle 6">
            <a:extLst>
              <a:ext uri="{FF2B5EF4-FFF2-40B4-BE49-F238E27FC236}">
                <a16:creationId xmlns:a16="http://schemas.microsoft.com/office/drawing/2014/main" id="{D5E2117E-E944-3AAA-3FA5-241E7274144C}"/>
              </a:ext>
            </a:extLst>
          </p:cNvPr>
          <p:cNvSpPr/>
          <p:nvPr/>
        </p:nvSpPr>
        <p:spPr>
          <a:xfrm>
            <a:off x="1632011"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10" name="Rectangle 9">
            <a:extLst>
              <a:ext uri="{FF2B5EF4-FFF2-40B4-BE49-F238E27FC236}">
                <a16:creationId xmlns:a16="http://schemas.microsoft.com/office/drawing/2014/main" id="{97712F55-0227-9C11-E967-DA3008D497B6}"/>
              </a:ext>
            </a:extLst>
          </p:cNvPr>
          <p:cNvSpPr/>
          <p:nvPr/>
        </p:nvSpPr>
        <p:spPr>
          <a:xfrm rot="16200000">
            <a:off x="-367751" y="376747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3" name="TextBox 12">
            <a:extLst>
              <a:ext uri="{FF2B5EF4-FFF2-40B4-BE49-F238E27FC236}">
                <a16:creationId xmlns:a16="http://schemas.microsoft.com/office/drawing/2014/main" id="{02F1E60F-9F41-2C46-F98C-9FBE85E93074}"/>
              </a:ext>
            </a:extLst>
          </p:cNvPr>
          <p:cNvSpPr txBox="1"/>
          <p:nvPr/>
        </p:nvSpPr>
        <p:spPr>
          <a:xfrm>
            <a:off x="6468243" y="80417"/>
            <a:ext cx="2658100" cy="307777"/>
          </a:xfrm>
          <a:prstGeom prst="rect">
            <a:avLst/>
          </a:prstGeom>
          <a:noFill/>
        </p:spPr>
        <p:txBody>
          <a:bodyPr wrap="none" rtlCol="0">
            <a:spAutoFit/>
          </a:bodyPr>
          <a:lstStyle/>
          <a:p>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More detail at </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hlinkClick r:id="rId8">
                  <a:extLst>
                    <a:ext uri="{A12FA001-AC4F-418D-AE19-62706E023703}">
                      <ahyp:hlinkClr xmlns:ahyp="http://schemas.microsoft.com/office/drawing/2018/hyperlinkcolor" val="tx"/>
                    </a:ext>
                  </a:extLst>
                </a:hlinkClick>
              </a:rPr>
              <a:t>bit.ly/mmwpaper</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a:t>
            </a:r>
          </a:p>
        </p:txBody>
      </p:sp>
    </p:spTree>
    <p:extLst>
      <p:ext uri="{BB962C8B-B14F-4D97-AF65-F5344CB8AC3E}">
        <p14:creationId xmlns:p14="http://schemas.microsoft.com/office/powerpoint/2010/main" val="40235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7" y="609978"/>
            <a:ext cx="554894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Simulating Decisions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C791C907-0F99-3E4B-BBA8-0DA7F77D2792}"/>
              </a:ext>
            </a:extLst>
          </p:cNvPr>
          <p:cNvSpPr/>
          <p:nvPr/>
        </p:nvSpPr>
        <p:spPr>
          <a:xfrm>
            <a:off x="763311" y="1600268"/>
            <a:ext cx="5414793"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Grid value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CCFA6B5-9FC0-FA44-B0CD-4E34FC4ABAFF}"/>
                  </a:ext>
                </a:extLst>
              </p:cNvPr>
              <p:cNvSpPr/>
              <p:nvPr/>
            </p:nvSpPr>
            <p:spPr>
              <a:xfrm>
                <a:off x="2059224" y="1596175"/>
                <a:ext cx="3165995" cy="400110"/>
              </a:xfrm>
              <a:prstGeom prst="rect">
                <a:avLst/>
              </a:prstGeom>
            </p:spPr>
            <p:txBody>
              <a:bodyPr wrap="none">
                <a:spAutoFit/>
              </a:bodyPr>
              <a:lstStyle/>
              <a:p>
                <a:pPr algn="ctr"/>
                <a14:m>
                  <m:oMath xmlns:m="http://schemas.openxmlformats.org/officeDocument/2006/math">
                    <m:r>
                      <a:rPr lang="en-US" sz="2000" i="1" smtClean="0">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 [0.825, 0.85, …, 0.975]</a:t>
                </a:r>
              </a:p>
            </p:txBody>
          </p:sp>
        </mc:Choice>
        <mc:Fallback xmlns="">
          <p:sp>
            <p:nvSpPr>
              <p:cNvPr id="9" name="Rectangle 8">
                <a:extLst>
                  <a:ext uri="{FF2B5EF4-FFF2-40B4-BE49-F238E27FC236}">
                    <a16:creationId xmlns:a16="http://schemas.microsoft.com/office/drawing/2014/main" id="{7CCFA6B5-9FC0-FA44-B0CD-4E34FC4ABAFF}"/>
                  </a:ext>
                </a:extLst>
              </p:cNvPr>
              <p:cNvSpPr>
                <a:spLocks noRot="1" noChangeAspect="1" noMove="1" noResize="1" noEditPoints="1" noAdjustHandles="1" noChangeArrowheads="1" noChangeShapeType="1" noTextEdit="1"/>
              </p:cNvSpPr>
              <p:nvPr/>
            </p:nvSpPr>
            <p:spPr>
              <a:xfrm>
                <a:off x="2059224" y="1596175"/>
                <a:ext cx="3165995" cy="400110"/>
              </a:xfrm>
              <a:prstGeom prst="rect">
                <a:avLst/>
              </a:prstGeom>
              <a:blipFill>
                <a:blip r:embed="rId3"/>
                <a:stretch>
                  <a:fillRect l="-400" t="-6250" r="-1600"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0B60D58-84F6-904F-84DB-C075D6F0089E}"/>
                  </a:ext>
                </a:extLst>
              </p:cNvPr>
              <p:cNvSpPr/>
              <p:nvPr/>
            </p:nvSpPr>
            <p:spPr>
              <a:xfrm>
                <a:off x="763310" y="1996285"/>
                <a:ext cx="6446531" cy="400110"/>
              </a:xfrm>
              <a:prstGeom prst="rect">
                <a:avLst/>
              </a:prstGeom>
            </p:spPr>
            <p:txBody>
              <a:bodyPr wrap="square">
                <a:spAutoFit/>
              </a:body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For each (</a:t>
                </a:r>
                <a14:m>
                  <m:oMath xmlns:m="http://schemas.openxmlformats.org/officeDocument/2006/math">
                    <m:r>
                      <a:rPr lang="en-US" sz="2000" i="1">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 simulate each driver’s decision 100 times</a:t>
                </a:r>
              </a:p>
            </p:txBody>
          </p:sp>
        </mc:Choice>
        <mc:Fallback xmlns="">
          <p:sp>
            <p:nvSpPr>
              <p:cNvPr id="10" name="Rectangle 9">
                <a:extLst>
                  <a:ext uri="{FF2B5EF4-FFF2-40B4-BE49-F238E27FC236}">
                    <a16:creationId xmlns:a16="http://schemas.microsoft.com/office/drawing/2014/main" id="{30B60D58-84F6-904F-84DB-C075D6F0089E}"/>
                  </a:ext>
                </a:extLst>
              </p:cNvPr>
              <p:cNvSpPr>
                <a:spLocks noRot="1" noChangeAspect="1" noMove="1" noResize="1" noEditPoints="1" noAdjustHandles="1" noChangeArrowheads="1" noChangeShapeType="1" noTextEdit="1"/>
              </p:cNvSpPr>
              <p:nvPr/>
            </p:nvSpPr>
            <p:spPr>
              <a:xfrm>
                <a:off x="763310" y="1996285"/>
                <a:ext cx="6446531" cy="400110"/>
              </a:xfrm>
              <a:prstGeom prst="rect">
                <a:avLst/>
              </a:prstGeom>
              <a:blipFill>
                <a:blip r:embed="rId4"/>
                <a:stretch>
                  <a:fillRect l="-984" t="-3030" b="-30303"/>
                </a:stretch>
              </a:blipFill>
            </p:spPr>
            <p:txBody>
              <a:bodyPr/>
              <a:lstStyle/>
              <a:p>
                <a:r>
                  <a:rPr lang="en-US">
                    <a:noFill/>
                  </a:rPr>
                  <a:t> </a:t>
                </a:r>
              </a:p>
            </p:txBody>
          </p:sp>
        </mc:Fallback>
      </mc:AlternateContent>
      <p:pic>
        <p:nvPicPr>
          <p:cNvPr id="12" name="Picture 2">
            <a:extLst>
              <a:ext uri="{FF2B5EF4-FFF2-40B4-BE49-F238E27FC236}">
                <a16:creationId xmlns:a16="http://schemas.microsoft.com/office/drawing/2014/main" id="{2ABCA39E-9873-3848-9DD7-28B2035DC1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2776" b="50613"/>
          <a:stretch/>
        </p:blipFill>
        <p:spPr bwMode="auto">
          <a:xfrm>
            <a:off x="2059224" y="2615077"/>
            <a:ext cx="760665" cy="91947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19F9B6F-E141-7F48-B765-62BF07D727E2}"/>
              </a:ext>
            </a:extLst>
          </p:cNvPr>
          <p:cNvSpPr/>
          <p:nvPr/>
        </p:nvSpPr>
        <p:spPr>
          <a:xfrm>
            <a:off x="763312" y="4163510"/>
            <a:ext cx="874420"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Day 1</a:t>
            </a:r>
          </a:p>
        </p:txBody>
      </p:sp>
      <p:sp>
        <p:nvSpPr>
          <p:cNvPr id="21" name="Rectangle 20">
            <a:extLst>
              <a:ext uri="{FF2B5EF4-FFF2-40B4-BE49-F238E27FC236}">
                <a16:creationId xmlns:a16="http://schemas.microsoft.com/office/drawing/2014/main" id="{B24C9622-F989-B84F-8B7F-130B591325D1}"/>
              </a:ext>
            </a:extLst>
          </p:cNvPr>
          <p:cNvSpPr/>
          <p:nvPr/>
        </p:nvSpPr>
        <p:spPr>
          <a:xfrm>
            <a:off x="763312" y="5773946"/>
            <a:ext cx="874420"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Day T</a:t>
            </a:r>
          </a:p>
        </p:txBody>
      </p:sp>
      <p:sp>
        <p:nvSpPr>
          <p:cNvPr id="23" name="Rectangle 22">
            <a:extLst>
              <a:ext uri="{FF2B5EF4-FFF2-40B4-BE49-F238E27FC236}">
                <a16:creationId xmlns:a16="http://schemas.microsoft.com/office/drawing/2014/main" id="{F58FF56A-B9A9-9A43-9714-F07AACC8AA65}"/>
              </a:ext>
            </a:extLst>
          </p:cNvPr>
          <p:cNvSpPr/>
          <p:nvPr/>
        </p:nvSpPr>
        <p:spPr>
          <a:xfrm rot="5400000">
            <a:off x="1000466" y="4968728"/>
            <a:ext cx="400111"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24" name="Rectangle 23">
            <a:extLst>
              <a:ext uri="{FF2B5EF4-FFF2-40B4-BE49-F238E27FC236}">
                <a16:creationId xmlns:a16="http://schemas.microsoft.com/office/drawing/2014/main" id="{41CD66DB-0A66-7643-BDD9-B1700321F52F}"/>
              </a:ext>
            </a:extLst>
          </p:cNvPr>
          <p:cNvSpPr/>
          <p:nvPr/>
        </p:nvSpPr>
        <p:spPr>
          <a:xfrm rot="16200000">
            <a:off x="1211483" y="4190099"/>
            <a:ext cx="1296386" cy="228925"/>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25" name="Rectangle 24">
            <a:extLst>
              <a:ext uri="{FF2B5EF4-FFF2-40B4-BE49-F238E27FC236}">
                <a16:creationId xmlns:a16="http://schemas.microsoft.com/office/drawing/2014/main" id="{EF705352-A835-2045-BEF4-2C4637E027BE}"/>
              </a:ext>
            </a:extLst>
          </p:cNvPr>
          <p:cNvSpPr/>
          <p:nvPr/>
        </p:nvSpPr>
        <p:spPr>
          <a:xfrm>
            <a:off x="1919193" y="4797570"/>
            <a:ext cx="1296386" cy="276999"/>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26" name="Rectangle 25">
            <a:extLst>
              <a:ext uri="{FF2B5EF4-FFF2-40B4-BE49-F238E27FC236}">
                <a16:creationId xmlns:a16="http://schemas.microsoft.com/office/drawing/2014/main" id="{C711086C-0856-5343-AD93-FEDDF0EC80DF}"/>
              </a:ext>
            </a:extLst>
          </p:cNvPr>
          <p:cNvSpPr/>
          <p:nvPr/>
        </p:nvSpPr>
        <p:spPr>
          <a:xfrm>
            <a:off x="2059224" y="382929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40" name="Rectangle 39">
            <a:extLst>
              <a:ext uri="{FF2B5EF4-FFF2-40B4-BE49-F238E27FC236}">
                <a16:creationId xmlns:a16="http://schemas.microsoft.com/office/drawing/2014/main" id="{AD8536DC-31FD-054C-A7B0-6D8C9DC788BC}"/>
              </a:ext>
            </a:extLst>
          </p:cNvPr>
          <p:cNvSpPr/>
          <p:nvPr/>
        </p:nvSpPr>
        <p:spPr>
          <a:xfrm>
            <a:off x="5082589" y="1596175"/>
            <a:ext cx="2714205" cy="400110"/>
          </a:xfrm>
          <a:prstGeom prst="rect">
            <a:avLst/>
          </a:prstGeom>
        </p:spPr>
        <p:txBody>
          <a:bodyPr wrap="none">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x   C = [0, 0.25, …, 5]</a:t>
            </a:r>
          </a:p>
        </p:txBody>
      </p:sp>
      <p:sp>
        <p:nvSpPr>
          <p:cNvPr id="42" name="Rectangle 41">
            <a:extLst>
              <a:ext uri="{FF2B5EF4-FFF2-40B4-BE49-F238E27FC236}">
                <a16:creationId xmlns:a16="http://schemas.microsoft.com/office/drawing/2014/main" id="{10F608EE-E4B3-E643-84E3-272CC78C2532}"/>
              </a:ext>
            </a:extLst>
          </p:cNvPr>
          <p:cNvSpPr/>
          <p:nvPr/>
        </p:nvSpPr>
        <p:spPr>
          <a:xfrm>
            <a:off x="3215579" y="3965866"/>
            <a:ext cx="4275129" cy="646331"/>
          </a:xfrm>
          <a:prstGeom prst="rect">
            <a:avLst/>
          </a:prstGeom>
        </p:spPr>
        <p:txBody>
          <a:bodyPr wrap="square">
            <a:spAutoFit/>
          </a:bodyPr>
          <a:lstStyle/>
          <a:p>
            <a:pPr lvl="0"/>
            <a:r>
              <a:rPr lang="en-US"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Distribution of quitting time and location for each driver across 100 simulations.</a:t>
            </a:r>
          </a:p>
        </p:txBody>
      </p:sp>
      <p:sp>
        <p:nvSpPr>
          <p:cNvPr id="43" name="Rectangle 42">
            <a:extLst>
              <a:ext uri="{FF2B5EF4-FFF2-40B4-BE49-F238E27FC236}">
                <a16:creationId xmlns:a16="http://schemas.microsoft.com/office/drawing/2014/main" id="{2A370875-645D-3C45-A6D9-5BD2E5335318}"/>
              </a:ext>
            </a:extLst>
          </p:cNvPr>
          <p:cNvSpPr/>
          <p:nvPr/>
        </p:nvSpPr>
        <p:spPr>
          <a:xfrm rot="16200000">
            <a:off x="1211483" y="5827830"/>
            <a:ext cx="1296386" cy="228925"/>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44" name="Rectangle 43">
            <a:extLst>
              <a:ext uri="{FF2B5EF4-FFF2-40B4-BE49-F238E27FC236}">
                <a16:creationId xmlns:a16="http://schemas.microsoft.com/office/drawing/2014/main" id="{844A3AB4-9433-BC48-863E-E9E190868A7C}"/>
              </a:ext>
            </a:extLst>
          </p:cNvPr>
          <p:cNvSpPr/>
          <p:nvPr/>
        </p:nvSpPr>
        <p:spPr>
          <a:xfrm>
            <a:off x="1919193" y="6435301"/>
            <a:ext cx="1296386" cy="276999"/>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45" name="Rectangle 44">
            <a:extLst>
              <a:ext uri="{FF2B5EF4-FFF2-40B4-BE49-F238E27FC236}">
                <a16:creationId xmlns:a16="http://schemas.microsoft.com/office/drawing/2014/main" id="{24C33EA4-7235-3247-80FA-F85E3D1DABD3}"/>
              </a:ext>
            </a:extLst>
          </p:cNvPr>
          <p:cNvSpPr/>
          <p:nvPr/>
        </p:nvSpPr>
        <p:spPr>
          <a:xfrm>
            <a:off x="2059224" y="5467025"/>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64" name="Rectangle 63">
            <a:extLst>
              <a:ext uri="{FF2B5EF4-FFF2-40B4-BE49-F238E27FC236}">
                <a16:creationId xmlns:a16="http://schemas.microsoft.com/office/drawing/2014/main" id="{8F8E8054-855C-3E47-BC57-73D0BFE7DDD2}"/>
              </a:ext>
            </a:extLst>
          </p:cNvPr>
          <p:cNvSpPr/>
          <p:nvPr/>
        </p:nvSpPr>
        <p:spPr>
          <a:xfrm>
            <a:off x="7893063" y="993802"/>
            <a:ext cx="1016324" cy="91947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 x C</a:t>
            </a:r>
          </a:p>
        </p:txBody>
      </p:sp>
    </p:spTree>
    <p:extLst>
      <p:ext uri="{BB962C8B-B14F-4D97-AF65-F5344CB8AC3E}">
        <p14:creationId xmlns:p14="http://schemas.microsoft.com/office/powerpoint/2010/main" val="2939670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2E87A3-2861-0651-B60E-46A58DF9BEB8}"/>
            </a:ext>
          </a:extLst>
        </p:cNvPr>
        <p:cNvGrpSpPr/>
        <p:nvPr/>
      </p:nvGrpSpPr>
      <p:grpSpPr>
        <a:xfrm>
          <a:off x="0" y="0"/>
          <a:ext cx="0" cy="0"/>
          <a:chOff x="0" y="0"/>
          <a:chExt cx="0" cy="0"/>
        </a:xfrm>
      </p:grpSpPr>
      <p:pic>
        <p:nvPicPr>
          <p:cNvPr id="39" name="Picture 2">
            <a:extLst>
              <a:ext uri="{FF2B5EF4-FFF2-40B4-BE49-F238E27FC236}">
                <a16:creationId xmlns:a16="http://schemas.microsoft.com/office/drawing/2014/main" id="{D37977FE-39CA-903D-57B4-A63F3E24A2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776" b="50613"/>
          <a:stretch/>
        </p:blipFill>
        <p:spPr bwMode="auto">
          <a:xfrm>
            <a:off x="1359681" y="2804912"/>
            <a:ext cx="760665" cy="91947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F455306-5C1E-83CF-6A03-116F4AE7EB6C}"/>
              </a:ext>
            </a:extLst>
          </p:cNvPr>
          <p:cNvSpPr/>
          <p:nvPr/>
        </p:nvSpPr>
        <p:spPr>
          <a:xfrm>
            <a:off x="446747" y="609978"/>
            <a:ext cx="554894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Simulating Decisions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E1324EF8-2464-C14E-F367-194DE0937F2A}"/>
              </a:ext>
            </a:extLst>
          </p:cNvPr>
          <p:cNvSpPr/>
          <p:nvPr/>
        </p:nvSpPr>
        <p:spPr>
          <a:xfrm>
            <a:off x="702778" y="1600268"/>
            <a:ext cx="5414793" cy="400110"/>
          </a:xfrm>
          <a:prstGeom prst="rect">
            <a:avLst/>
          </a:prstGeom>
        </p:spPr>
        <p:txBody>
          <a:bodyPr wrap="square">
            <a:spAutoFit/>
          </a:bodyPr>
          <a:lstStyle/>
          <a:p>
            <a:pPr lvl="0"/>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For a given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38106C9-518F-5DC9-3C57-8FFB9EE044B8}"/>
                  </a:ext>
                </a:extLst>
              </p:cNvPr>
              <p:cNvSpPr/>
              <p:nvPr/>
            </p:nvSpPr>
            <p:spPr>
              <a:xfrm>
                <a:off x="2057716" y="1596175"/>
                <a:ext cx="172233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𝜽</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 (</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𝜷</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𝝁</m:t>
                      </m:r>
                      <m:r>
                        <a:rPr lang="en-US" sz="2000" b="1" i="1">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𝝈</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oMath>
                  </m:oMathPara>
                </a14:m>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9" name="Rectangle 8">
                <a:extLst>
                  <a:ext uri="{FF2B5EF4-FFF2-40B4-BE49-F238E27FC236}">
                    <a16:creationId xmlns:a16="http://schemas.microsoft.com/office/drawing/2014/main" id="{738106C9-518F-5DC9-3C57-8FFB9EE044B8}"/>
                  </a:ext>
                </a:extLst>
              </p:cNvPr>
              <p:cNvSpPr>
                <a:spLocks noRot="1" noChangeAspect="1" noMove="1" noResize="1" noEditPoints="1" noAdjustHandles="1" noChangeArrowheads="1" noChangeShapeType="1" noTextEdit="1"/>
              </p:cNvSpPr>
              <p:nvPr/>
            </p:nvSpPr>
            <p:spPr>
              <a:xfrm>
                <a:off x="2057716" y="1596175"/>
                <a:ext cx="1722331" cy="400110"/>
              </a:xfrm>
              <a:prstGeom prst="rect">
                <a:avLst/>
              </a:prstGeom>
              <a:blipFill>
                <a:blip r:embed="rId4"/>
                <a:stretch>
                  <a:fillRect b="-1562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98CDBE52-2C3D-3413-2FEF-659A351AC7E0}"/>
              </a:ext>
            </a:extLst>
          </p:cNvPr>
          <p:cNvSpPr/>
          <p:nvPr/>
        </p:nvSpPr>
        <p:spPr>
          <a:xfrm>
            <a:off x="3984183" y="1596175"/>
            <a:ext cx="5287312" cy="400110"/>
          </a:xfrm>
          <a:prstGeom prst="rect">
            <a:avLst/>
          </a:prstGeom>
        </p:spPr>
        <p:txBody>
          <a:bodyPr wrap="square">
            <a:spAutoFit/>
          </a:body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Draw all C</a:t>
            </a:r>
            <a:r>
              <a:rPr lang="en-US"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from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TruncatedNormal</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t>
            </a:r>
          </a:p>
        </p:txBody>
      </p:sp>
      <p:pic>
        <p:nvPicPr>
          <p:cNvPr id="11" name="Picture 10">
            <a:extLst>
              <a:ext uri="{FF2B5EF4-FFF2-40B4-BE49-F238E27FC236}">
                <a16:creationId xmlns:a16="http://schemas.microsoft.com/office/drawing/2014/main" id="{3E4F033E-F0C0-E076-6C4F-F73EFB450968}"/>
              </a:ext>
            </a:extLst>
          </p:cNvPr>
          <p:cNvPicPr>
            <a:picLocks noChangeAspect="1"/>
          </p:cNvPicPr>
          <p:nvPr/>
        </p:nvPicPr>
        <p:blipFill>
          <a:blip r:embed="rId5"/>
          <a:stretch>
            <a:fillRect/>
          </a:stretch>
        </p:blipFill>
        <p:spPr>
          <a:xfrm>
            <a:off x="7853825" y="1540319"/>
            <a:ext cx="801108" cy="469614"/>
          </a:xfrm>
          <a:prstGeom prst="rect">
            <a:avLst/>
          </a:prstGeom>
        </p:spPr>
      </p:pic>
      <p:sp>
        <p:nvSpPr>
          <p:cNvPr id="40" name="Rectangle 39">
            <a:extLst>
              <a:ext uri="{FF2B5EF4-FFF2-40B4-BE49-F238E27FC236}">
                <a16:creationId xmlns:a16="http://schemas.microsoft.com/office/drawing/2014/main" id="{4BD25372-1159-B333-89A2-682A73D56E6D}"/>
              </a:ext>
            </a:extLst>
          </p:cNvPr>
          <p:cNvSpPr/>
          <p:nvPr/>
        </p:nvSpPr>
        <p:spPr>
          <a:xfrm>
            <a:off x="3626749" y="2195106"/>
            <a:ext cx="2697364" cy="24403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Oval 2">
            <a:extLst>
              <a:ext uri="{FF2B5EF4-FFF2-40B4-BE49-F238E27FC236}">
                <a16:creationId xmlns:a16="http://schemas.microsoft.com/office/drawing/2014/main" id="{54E30011-AC1B-6824-004D-BD349E26B190}"/>
              </a:ext>
            </a:extLst>
          </p:cNvPr>
          <p:cNvSpPr/>
          <p:nvPr/>
        </p:nvSpPr>
        <p:spPr>
          <a:xfrm>
            <a:off x="3984183" y="2809019"/>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BA7E95A-9E7D-0D41-85C8-0607FE5E7F9E}"/>
              </a:ext>
            </a:extLst>
          </p:cNvPr>
          <p:cNvSpPr/>
          <p:nvPr/>
        </p:nvSpPr>
        <p:spPr>
          <a:xfrm>
            <a:off x="3697580" y="2476524"/>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42" name="Oval 41">
            <a:extLst>
              <a:ext uri="{FF2B5EF4-FFF2-40B4-BE49-F238E27FC236}">
                <a16:creationId xmlns:a16="http://schemas.microsoft.com/office/drawing/2014/main" id="{ABAF2BF8-9ECF-E324-98C7-39776D05D666}"/>
              </a:ext>
            </a:extLst>
          </p:cNvPr>
          <p:cNvSpPr/>
          <p:nvPr/>
        </p:nvSpPr>
        <p:spPr>
          <a:xfrm>
            <a:off x="3984183"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A971800-A4F3-F24F-CFB0-3C9A8DCC3E6C}"/>
              </a:ext>
            </a:extLst>
          </p:cNvPr>
          <p:cNvSpPr/>
          <p:nvPr/>
        </p:nvSpPr>
        <p:spPr>
          <a:xfrm>
            <a:off x="369758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4" name="Oval 43">
            <a:extLst>
              <a:ext uri="{FF2B5EF4-FFF2-40B4-BE49-F238E27FC236}">
                <a16:creationId xmlns:a16="http://schemas.microsoft.com/office/drawing/2014/main" id="{8847A775-A35E-DCE1-DEC5-20E211BB7118}"/>
              </a:ext>
            </a:extLst>
          </p:cNvPr>
          <p:cNvSpPr/>
          <p:nvPr/>
        </p:nvSpPr>
        <p:spPr>
          <a:xfrm>
            <a:off x="5799335"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A9FD5DB-93F3-D534-195D-A78A7DD28FCB}"/>
              </a:ext>
            </a:extLst>
          </p:cNvPr>
          <p:cNvSpPr/>
          <p:nvPr/>
        </p:nvSpPr>
        <p:spPr>
          <a:xfrm>
            <a:off x="561100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6" name="Oval 45">
            <a:extLst>
              <a:ext uri="{FF2B5EF4-FFF2-40B4-BE49-F238E27FC236}">
                <a16:creationId xmlns:a16="http://schemas.microsoft.com/office/drawing/2014/main" id="{60697908-B1B4-4229-DC54-75AC99237E3D}"/>
              </a:ext>
            </a:extLst>
          </p:cNvPr>
          <p:cNvSpPr/>
          <p:nvPr/>
        </p:nvSpPr>
        <p:spPr>
          <a:xfrm>
            <a:off x="5799335" y="2768075"/>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F9F0854-5686-A1EA-4A12-0FC6F4ED7531}"/>
              </a:ext>
            </a:extLst>
          </p:cNvPr>
          <p:cNvSpPr/>
          <p:nvPr/>
        </p:nvSpPr>
        <p:spPr>
          <a:xfrm>
            <a:off x="5611000" y="2435580"/>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0" name="Rectangle 49">
            <a:extLst>
              <a:ext uri="{FF2B5EF4-FFF2-40B4-BE49-F238E27FC236}">
                <a16:creationId xmlns:a16="http://schemas.microsoft.com/office/drawing/2014/main" id="{6F887302-D63B-B7E4-CEEF-9CEEC8811966}"/>
              </a:ext>
            </a:extLst>
          </p:cNvPr>
          <p:cNvSpPr/>
          <p:nvPr/>
        </p:nvSpPr>
        <p:spPr>
          <a:xfrm>
            <a:off x="1560242" y="3856999"/>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53" name="Rectangle 52">
            <a:extLst>
              <a:ext uri="{FF2B5EF4-FFF2-40B4-BE49-F238E27FC236}">
                <a16:creationId xmlns:a16="http://schemas.microsoft.com/office/drawing/2014/main" id="{F2B1761E-AD41-5D96-3DDB-79EAB2847C31}"/>
              </a:ext>
            </a:extLst>
          </p:cNvPr>
          <p:cNvSpPr/>
          <p:nvPr/>
        </p:nvSpPr>
        <p:spPr>
          <a:xfrm>
            <a:off x="4924915" y="3045210"/>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 name="5-Point Star 3">
            <a:extLst>
              <a:ext uri="{FF2B5EF4-FFF2-40B4-BE49-F238E27FC236}">
                <a16:creationId xmlns:a16="http://schemas.microsoft.com/office/drawing/2014/main" id="{1C0D8330-6C00-1440-CBF6-F0045DE2225F}"/>
              </a:ext>
            </a:extLst>
          </p:cNvPr>
          <p:cNvSpPr/>
          <p:nvPr/>
        </p:nvSpPr>
        <p:spPr>
          <a:xfrm>
            <a:off x="5148966" y="3432412"/>
            <a:ext cx="270396" cy="270396"/>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053BF70-3761-FD72-5AEF-99240C2DF02C}"/>
              </a:ext>
            </a:extLst>
          </p:cNvPr>
          <p:cNvSpPr/>
          <p:nvPr/>
        </p:nvSpPr>
        <p:spPr>
          <a:xfrm>
            <a:off x="6537996" y="3276918"/>
            <a:ext cx="2464335" cy="923330"/>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 x C </a:t>
            </a:r>
            <a:b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grid of pre-computed decisions</a:t>
            </a:r>
          </a:p>
        </p:txBody>
      </p:sp>
      <p:cxnSp>
        <p:nvCxnSpPr>
          <p:cNvPr id="6" name="Straight Connector 5">
            <a:extLst>
              <a:ext uri="{FF2B5EF4-FFF2-40B4-BE49-F238E27FC236}">
                <a16:creationId xmlns:a16="http://schemas.microsoft.com/office/drawing/2014/main" id="{D54EC919-54B7-C85B-1FE3-A4AD91907186}"/>
              </a:ext>
            </a:extLst>
          </p:cNvPr>
          <p:cNvCxnSpPr/>
          <p:nvPr/>
        </p:nvCxnSpPr>
        <p:spPr>
          <a:xfrm>
            <a:off x="4153249" y="2937141"/>
            <a:ext cx="995717" cy="59741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BC11576-EB93-2C4C-9505-8EE9BC2DBCCE}"/>
              </a:ext>
            </a:extLst>
          </p:cNvPr>
          <p:cNvCxnSpPr>
            <a:cxnSpLocks/>
          </p:cNvCxnSpPr>
          <p:nvPr/>
        </p:nvCxnSpPr>
        <p:spPr>
          <a:xfrm flipV="1">
            <a:off x="4153249" y="3657446"/>
            <a:ext cx="1004926" cy="535289"/>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FA34DBD-F4A6-247B-2F5C-A085C023C37B}"/>
              </a:ext>
            </a:extLst>
          </p:cNvPr>
          <p:cNvCxnSpPr>
            <a:cxnSpLocks/>
          </p:cNvCxnSpPr>
          <p:nvPr/>
        </p:nvCxnSpPr>
        <p:spPr>
          <a:xfrm flipV="1">
            <a:off x="5340604" y="2948403"/>
            <a:ext cx="512566" cy="57559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A0DCCC9-F511-F91A-9814-497685D8B263}"/>
              </a:ext>
            </a:extLst>
          </p:cNvPr>
          <p:cNvCxnSpPr>
            <a:cxnSpLocks/>
            <a:endCxn id="44" idx="1"/>
          </p:cNvCxnSpPr>
          <p:nvPr/>
        </p:nvCxnSpPr>
        <p:spPr>
          <a:xfrm>
            <a:off x="5299661" y="3619532"/>
            <a:ext cx="524433" cy="497135"/>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4610811-5DFE-AB69-DBA4-0846F74ECF59}"/>
              </a:ext>
            </a:extLst>
          </p:cNvPr>
          <p:cNvSpPr/>
          <p:nvPr/>
        </p:nvSpPr>
        <p:spPr>
          <a:xfrm>
            <a:off x="1091488" y="2975930"/>
            <a:ext cx="536386" cy="27328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1</a:t>
            </a:r>
            <a:endParaRPr lang="en-US" sz="2000" i="1" baseline="-25000" dirty="0"/>
          </a:p>
        </p:txBody>
      </p:sp>
    </p:spTree>
    <p:extLst>
      <p:ext uri="{BB962C8B-B14F-4D97-AF65-F5344CB8AC3E}">
        <p14:creationId xmlns:p14="http://schemas.microsoft.com/office/powerpoint/2010/main" val="3248363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6317-6901-9831-459E-593953FC825B}"/>
            </a:ext>
          </a:extLst>
        </p:cNvPr>
        <p:cNvGrpSpPr/>
        <p:nvPr/>
      </p:nvGrpSpPr>
      <p:grpSpPr>
        <a:xfrm>
          <a:off x="0" y="0"/>
          <a:ext cx="0" cy="0"/>
          <a:chOff x="0" y="0"/>
          <a:chExt cx="0" cy="0"/>
        </a:xfrm>
      </p:grpSpPr>
      <p:pic>
        <p:nvPicPr>
          <p:cNvPr id="13" name="Picture 2" descr="A driver for multiple ride-share companies in Manhattan in 2016. An ecosystem of apps has grown to help drivers get the most out of their shifts.">
            <a:extLst>
              <a:ext uri="{FF2B5EF4-FFF2-40B4-BE49-F238E27FC236}">
                <a16:creationId xmlns:a16="http://schemas.microsoft.com/office/drawing/2014/main" id="{D1269603-3487-3535-6157-DF971554E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47" y="1436602"/>
            <a:ext cx="4231910" cy="282127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E343780-BC5E-D238-5219-603005B1B54A}"/>
              </a:ext>
            </a:extLst>
          </p:cNvPr>
          <p:cNvSpPr/>
          <p:nvPr/>
        </p:nvSpPr>
        <p:spPr>
          <a:xfrm>
            <a:off x="5032274" y="2577762"/>
            <a:ext cx="3247344"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“Multihoming”</a:t>
            </a:r>
          </a:p>
        </p:txBody>
      </p:sp>
      <p:pic>
        <p:nvPicPr>
          <p:cNvPr id="6" name="Picture 5">
            <a:extLst>
              <a:ext uri="{FF2B5EF4-FFF2-40B4-BE49-F238E27FC236}">
                <a16:creationId xmlns:a16="http://schemas.microsoft.com/office/drawing/2014/main" id="{C740D098-9BDF-C62E-7155-EB90B5CCA291}"/>
              </a:ext>
            </a:extLst>
          </p:cNvPr>
          <p:cNvPicPr>
            <a:picLocks noChangeAspect="1"/>
          </p:cNvPicPr>
          <p:nvPr/>
        </p:nvPicPr>
        <p:blipFill>
          <a:blip r:embed="rId4"/>
          <a:stretch>
            <a:fillRect/>
          </a:stretch>
        </p:blipFill>
        <p:spPr>
          <a:xfrm>
            <a:off x="2171068" y="4527573"/>
            <a:ext cx="581235" cy="392343"/>
          </a:xfrm>
          <a:prstGeom prst="rect">
            <a:avLst/>
          </a:prstGeom>
        </p:spPr>
      </p:pic>
      <p:pic>
        <p:nvPicPr>
          <p:cNvPr id="12" name="Picture 11">
            <a:extLst>
              <a:ext uri="{FF2B5EF4-FFF2-40B4-BE49-F238E27FC236}">
                <a16:creationId xmlns:a16="http://schemas.microsoft.com/office/drawing/2014/main" id="{E1A43512-F10C-180F-E812-5A12876D845F}"/>
              </a:ext>
            </a:extLst>
          </p:cNvPr>
          <p:cNvPicPr>
            <a:picLocks noChangeAspect="1"/>
          </p:cNvPicPr>
          <p:nvPr/>
        </p:nvPicPr>
        <p:blipFill>
          <a:blip r:embed="rId5"/>
          <a:stretch>
            <a:fillRect/>
          </a:stretch>
        </p:blipFill>
        <p:spPr>
          <a:xfrm>
            <a:off x="3432663" y="5131447"/>
            <a:ext cx="966541" cy="194441"/>
          </a:xfrm>
          <a:prstGeom prst="rect">
            <a:avLst/>
          </a:prstGeom>
        </p:spPr>
      </p:pic>
      <p:pic>
        <p:nvPicPr>
          <p:cNvPr id="14" name="Picture 6" descr="Uber Eats logo and symbol, meaning, history, PNG">
            <a:extLst>
              <a:ext uri="{FF2B5EF4-FFF2-40B4-BE49-F238E27FC236}">
                <a16:creationId xmlns:a16="http://schemas.microsoft.com/office/drawing/2014/main" id="{81952F67-246A-CEF1-2775-684F676C82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9074" y="4941142"/>
            <a:ext cx="1022315" cy="5750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ia-logo-b - DC DWV">
            <a:extLst>
              <a:ext uri="{FF2B5EF4-FFF2-40B4-BE49-F238E27FC236}">
                <a16:creationId xmlns:a16="http://schemas.microsoft.com/office/drawing/2014/main" id="{3ECEDAC2-C99B-DD14-D1C1-FA50C58EA4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9131" y="4388465"/>
            <a:ext cx="1374014" cy="6304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GrubHub Logo in SVG Vector or PNG File Format - Logo.wine">
            <a:extLst>
              <a:ext uri="{FF2B5EF4-FFF2-40B4-BE49-F238E27FC236}">
                <a16:creationId xmlns:a16="http://schemas.microsoft.com/office/drawing/2014/main" id="{3732537C-B91D-B115-DA2D-94F75D8416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1370" y="5327032"/>
            <a:ext cx="1123304" cy="74886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0976F02-661F-4C24-6EC5-A7A06EAC6FE4}"/>
              </a:ext>
            </a:extLst>
          </p:cNvPr>
          <p:cNvSpPr/>
          <p:nvPr/>
        </p:nvSpPr>
        <p:spPr>
          <a:xfrm>
            <a:off x="446748" y="609978"/>
            <a:ext cx="697731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Recruiting Workers is Hard</a:t>
            </a:r>
            <a:endParaRPr lang="en-US" sz="2800" b="1" dirty="0">
              <a:solidFill>
                <a:srgbClr val="FFC000"/>
              </a:solidFill>
              <a:latin typeface="Helvetica" charset="0"/>
              <a:ea typeface="Helvetica" charset="0"/>
              <a:cs typeface="Helvetica" charset="0"/>
            </a:endParaRPr>
          </a:p>
        </p:txBody>
      </p:sp>
      <p:pic>
        <p:nvPicPr>
          <p:cNvPr id="18" name="Picture 17">
            <a:extLst>
              <a:ext uri="{FF2B5EF4-FFF2-40B4-BE49-F238E27FC236}">
                <a16:creationId xmlns:a16="http://schemas.microsoft.com/office/drawing/2014/main" id="{21B9C63C-3F83-D337-484C-03D19CDF28C6}"/>
              </a:ext>
            </a:extLst>
          </p:cNvPr>
          <p:cNvPicPr>
            <a:picLocks noChangeAspect="1"/>
          </p:cNvPicPr>
          <p:nvPr/>
        </p:nvPicPr>
        <p:blipFill>
          <a:blip r:embed="rId9"/>
          <a:stretch>
            <a:fillRect/>
          </a:stretch>
        </p:blipFill>
        <p:spPr>
          <a:xfrm>
            <a:off x="1782047" y="4319715"/>
            <a:ext cx="6870023" cy="2117368"/>
          </a:xfrm>
          <a:prstGeom prst="rect">
            <a:avLst/>
          </a:prstGeom>
        </p:spPr>
      </p:pic>
      <p:sp>
        <p:nvSpPr>
          <p:cNvPr id="19" name="Rectangle 18">
            <a:extLst>
              <a:ext uri="{FF2B5EF4-FFF2-40B4-BE49-F238E27FC236}">
                <a16:creationId xmlns:a16="http://schemas.microsoft.com/office/drawing/2014/main" id="{A94D277D-FFA4-67FF-570C-5BC3B65750E1}"/>
              </a:ext>
            </a:extLst>
          </p:cNvPr>
          <p:cNvSpPr/>
          <p:nvPr/>
        </p:nvSpPr>
        <p:spPr>
          <a:xfrm>
            <a:off x="25450" y="6596390"/>
            <a:ext cx="6630496" cy="261610"/>
          </a:xfrm>
          <a:prstGeom prst="rect">
            <a:avLst/>
          </a:prstGeom>
        </p:spPr>
        <p:txBody>
          <a:bodyPr wrap="square">
            <a:spAutoFit/>
          </a:bodyPr>
          <a:lstStyle/>
          <a:p>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https://</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www.theverge.com</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/2018/8/8/17661374/uber-</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lyft</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nyc</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-cap-vote-city-council-new-</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york</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-taxi</a:t>
            </a:r>
          </a:p>
        </p:txBody>
      </p:sp>
      <p:sp>
        <p:nvSpPr>
          <p:cNvPr id="9" name="Rectangle 8">
            <a:extLst>
              <a:ext uri="{FF2B5EF4-FFF2-40B4-BE49-F238E27FC236}">
                <a16:creationId xmlns:a16="http://schemas.microsoft.com/office/drawing/2014/main" id="{0002A9DA-B0AF-2689-184B-052397ACE034}"/>
              </a:ext>
            </a:extLst>
          </p:cNvPr>
          <p:cNvSpPr/>
          <p:nvPr/>
        </p:nvSpPr>
        <p:spPr>
          <a:xfrm>
            <a:off x="0" y="-158262"/>
            <a:ext cx="9226062" cy="717452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4CEEEF-A49C-A8DB-DE83-CC7BFAA0A773}"/>
              </a:ext>
            </a:extLst>
          </p:cNvPr>
          <p:cNvSpPr/>
          <p:nvPr/>
        </p:nvSpPr>
        <p:spPr>
          <a:xfrm>
            <a:off x="2123157" y="1617319"/>
            <a:ext cx="4849962"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workers make</a:t>
            </a:r>
            <a:endParaRPr lang="en-US" sz="3900" b="1" i="1" dirty="0">
              <a:solidFill>
                <a:schemeClr val="bg1"/>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1274974D-EDBE-3E2C-1AE4-4096082C140F}"/>
              </a:ext>
            </a:extLst>
          </p:cNvPr>
          <p:cNvSpPr/>
          <p:nvPr/>
        </p:nvSpPr>
        <p:spPr>
          <a:xfrm>
            <a:off x="1416919" y="2309816"/>
            <a:ext cx="6262438"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multihoming decisions?</a:t>
            </a:r>
            <a:endParaRPr lang="en-US" sz="3900" b="1" i="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760230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8D3BF6-D11F-9969-F843-5FCB3F1C6F0D}"/>
            </a:ext>
          </a:extLst>
        </p:cNvPr>
        <p:cNvGrpSpPr/>
        <p:nvPr/>
      </p:nvGrpSpPr>
      <p:grpSpPr>
        <a:xfrm>
          <a:off x="0" y="0"/>
          <a:ext cx="0" cy="0"/>
          <a:chOff x="0" y="0"/>
          <a:chExt cx="0" cy="0"/>
        </a:xfrm>
      </p:grpSpPr>
      <p:pic>
        <p:nvPicPr>
          <p:cNvPr id="39" name="Picture 2">
            <a:extLst>
              <a:ext uri="{FF2B5EF4-FFF2-40B4-BE49-F238E27FC236}">
                <a16:creationId xmlns:a16="http://schemas.microsoft.com/office/drawing/2014/main" id="{85AA9729-9B71-7C45-46A9-4102BDB180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776" b="50613"/>
          <a:stretch/>
        </p:blipFill>
        <p:spPr bwMode="auto">
          <a:xfrm>
            <a:off x="1359681" y="2804912"/>
            <a:ext cx="760665" cy="91947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FAD6B362-4BA5-705D-397F-90FE2A1FD545}"/>
              </a:ext>
            </a:extLst>
          </p:cNvPr>
          <p:cNvSpPr/>
          <p:nvPr/>
        </p:nvSpPr>
        <p:spPr>
          <a:xfrm>
            <a:off x="446747" y="609978"/>
            <a:ext cx="554894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Simulating Decisions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59C7B5BC-A739-A5E9-6AF7-2D3CF437F59D}"/>
              </a:ext>
            </a:extLst>
          </p:cNvPr>
          <p:cNvSpPr/>
          <p:nvPr/>
        </p:nvSpPr>
        <p:spPr>
          <a:xfrm>
            <a:off x="702778" y="1600268"/>
            <a:ext cx="5414793" cy="400110"/>
          </a:xfrm>
          <a:prstGeom prst="rect">
            <a:avLst/>
          </a:prstGeom>
        </p:spPr>
        <p:txBody>
          <a:bodyPr wrap="square">
            <a:spAutoFit/>
          </a:bodyPr>
          <a:lstStyle/>
          <a:p>
            <a:pPr lvl="0"/>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For a given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07BD0C9-68E2-9018-5491-BD0E3D4647CC}"/>
                  </a:ext>
                </a:extLst>
              </p:cNvPr>
              <p:cNvSpPr/>
              <p:nvPr/>
            </p:nvSpPr>
            <p:spPr>
              <a:xfrm>
                <a:off x="2057716" y="1596175"/>
                <a:ext cx="172233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𝜽</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 (</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𝜷</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𝝁</m:t>
                      </m:r>
                      <m:r>
                        <a:rPr lang="en-US" sz="2000" b="1" i="1">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𝝈</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oMath>
                  </m:oMathPara>
                </a14:m>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9" name="Rectangle 8">
                <a:extLst>
                  <a:ext uri="{FF2B5EF4-FFF2-40B4-BE49-F238E27FC236}">
                    <a16:creationId xmlns:a16="http://schemas.microsoft.com/office/drawing/2014/main" id="{507BD0C9-68E2-9018-5491-BD0E3D4647CC}"/>
                  </a:ext>
                </a:extLst>
              </p:cNvPr>
              <p:cNvSpPr>
                <a:spLocks noRot="1" noChangeAspect="1" noMove="1" noResize="1" noEditPoints="1" noAdjustHandles="1" noChangeArrowheads="1" noChangeShapeType="1" noTextEdit="1"/>
              </p:cNvSpPr>
              <p:nvPr/>
            </p:nvSpPr>
            <p:spPr>
              <a:xfrm>
                <a:off x="2057716" y="1596175"/>
                <a:ext cx="1722331" cy="400110"/>
              </a:xfrm>
              <a:prstGeom prst="rect">
                <a:avLst/>
              </a:prstGeom>
              <a:blipFill>
                <a:blip r:embed="rId4"/>
                <a:stretch>
                  <a:fillRect b="-1562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837679D-7864-D229-0DB9-F497F3CA9F7B}"/>
              </a:ext>
            </a:extLst>
          </p:cNvPr>
          <p:cNvSpPr/>
          <p:nvPr/>
        </p:nvSpPr>
        <p:spPr>
          <a:xfrm>
            <a:off x="3984183" y="1596175"/>
            <a:ext cx="5287312" cy="400110"/>
          </a:xfrm>
          <a:prstGeom prst="rect">
            <a:avLst/>
          </a:prstGeom>
        </p:spPr>
        <p:txBody>
          <a:bodyPr wrap="square">
            <a:spAutoFit/>
          </a:body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Draw all C</a:t>
            </a:r>
            <a:r>
              <a:rPr lang="en-US"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from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TruncatedNormal</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t>
            </a:r>
          </a:p>
        </p:txBody>
      </p:sp>
      <p:pic>
        <p:nvPicPr>
          <p:cNvPr id="11" name="Picture 10">
            <a:extLst>
              <a:ext uri="{FF2B5EF4-FFF2-40B4-BE49-F238E27FC236}">
                <a16:creationId xmlns:a16="http://schemas.microsoft.com/office/drawing/2014/main" id="{B3167B17-54EF-8AAA-2A7D-1FEB1BC77F3D}"/>
              </a:ext>
            </a:extLst>
          </p:cNvPr>
          <p:cNvPicPr>
            <a:picLocks noChangeAspect="1"/>
          </p:cNvPicPr>
          <p:nvPr/>
        </p:nvPicPr>
        <p:blipFill>
          <a:blip r:embed="rId5"/>
          <a:stretch>
            <a:fillRect/>
          </a:stretch>
        </p:blipFill>
        <p:spPr>
          <a:xfrm>
            <a:off x="7853825" y="1540319"/>
            <a:ext cx="801108" cy="469614"/>
          </a:xfrm>
          <a:prstGeom prst="rect">
            <a:avLst/>
          </a:prstGeom>
        </p:spPr>
      </p:pic>
      <p:sp>
        <p:nvSpPr>
          <p:cNvPr id="40" name="Rectangle 39">
            <a:extLst>
              <a:ext uri="{FF2B5EF4-FFF2-40B4-BE49-F238E27FC236}">
                <a16:creationId xmlns:a16="http://schemas.microsoft.com/office/drawing/2014/main" id="{85E38806-6873-6365-C0E4-8B43A64B5967}"/>
              </a:ext>
            </a:extLst>
          </p:cNvPr>
          <p:cNvSpPr/>
          <p:nvPr/>
        </p:nvSpPr>
        <p:spPr>
          <a:xfrm>
            <a:off x="3626749" y="2195106"/>
            <a:ext cx="2697364" cy="24403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Oval 2">
            <a:extLst>
              <a:ext uri="{FF2B5EF4-FFF2-40B4-BE49-F238E27FC236}">
                <a16:creationId xmlns:a16="http://schemas.microsoft.com/office/drawing/2014/main" id="{E6ADC51C-CF5C-2105-A74A-BCF5A37F4B3B}"/>
              </a:ext>
            </a:extLst>
          </p:cNvPr>
          <p:cNvSpPr/>
          <p:nvPr/>
        </p:nvSpPr>
        <p:spPr>
          <a:xfrm>
            <a:off x="3984183" y="2809019"/>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3D4A4E-0384-6187-AA9B-EC7E52D1593D}"/>
              </a:ext>
            </a:extLst>
          </p:cNvPr>
          <p:cNvSpPr/>
          <p:nvPr/>
        </p:nvSpPr>
        <p:spPr>
          <a:xfrm>
            <a:off x="3697580" y="2476524"/>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42" name="Oval 41">
            <a:extLst>
              <a:ext uri="{FF2B5EF4-FFF2-40B4-BE49-F238E27FC236}">
                <a16:creationId xmlns:a16="http://schemas.microsoft.com/office/drawing/2014/main" id="{96CE589C-95EE-F747-8AFF-6FCBAB1F873C}"/>
              </a:ext>
            </a:extLst>
          </p:cNvPr>
          <p:cNvSpPr/>
          <p:nvPr/>
        </p:nvSpPr>
        <p:spPr>
          <a:xfrm>
            <a:off x="3984183"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A3704DD-95A0-BC58-D0D7-63ED7FDD0D58}"/>
              </a:ext>
            </a:extLst>
          </p:cNvPr>
          <p:cNvSpPr/>
          <p:nvPr/>
        </p:nvSpPr>
        <p:spPr>
          <a:xfrm>
            <a:off x="369758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4" name="Oval 43">
            <a:extLst>
              <a:ext uri="{FF2B5EF4-FFF2-40B4-BE49-F238E27FC236}">
                <a16:creationId xmlns:a16="http://schemas.microsoft.com/office/drawing/2014/main" id="{F1AD5BD4-A1CC-3B07-F7A4-FDC2AD6FE9EB}"/>
              </a:ext>
            </a:extLst>
          </p:cNvPr>
          <p:cNvSpPr/>
          <p:nvPr/>
        </p:nvSpPr>
        <p:spPr>
          <a:xfrm>
            <a:off x="5799335"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0254FBC-7960-88D5-9C91-D67FD83DD42A}"/>
              </a:ext>
            </a:extLst>
          </p:cNvPr>
          <p:cNvSpPr/>
          <p:nvPr/>
        </p:nvSpPr>
        <p:spPr>
          <a:xfrm>
            <a:off x="561100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6" name="Oval 45">
            <a:extLst>
              <a:ext uri="{FF2B5EF4-FFF2-40B4-BE49-F238E27FC236}">
                <a16:creationId xmlns:a16="http://schemas.microsoft.com/office/drawing/2014/main" id="{F3833D59-B9A6-E6EC-1688-DD0784E21647}"/>
              </a:ext>
            </a:extLst>
          </p:cNvPr>
          <p:cNvSpPr/>
          <p:nvPr/>
        </p:nvSpPr>
        <p:spPr>
          <a:xfrm>
            <a:off x="5799335" y="2768075"/>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FD8535-55B5-988B-1B94-25A1F4C8073C}"/>
              </a:ext>
            </a:extLst>
          </p:cNvPr>
          <p:cNvSpPr/>
          <p:nvPr/>
        </p:nvSpPr>
        <p:spPr>
          <a:xfrm>
            <a:off x="5611000" y="2435580"/>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0" name="Rectangle 49">
            <a:extLst>
              <a:ext uri="{FF2B5EF4-FFF2-40B4-BE49-F238E27FC236}">
                <a16:creationId xmlns:a16="http://schemas.microsoft.com/office/drawing/2014/main" id="{86FD7EDE-784E-EA88-7804-F86138B74EEC}"/>
              </a:ext>
            </a:extLst>
          </p:cNvPr>
          <p:cNvSpPr/>
          <p:nvPr/>
        </p:nvSpPr>
        <p:spPr>
          <a:xfrm>
            <a:off x="1560242" y="3856999"/>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51" name="Rectangle 50">
            <a:extLst>
              <a:ext uri="{FF2B5EF4-FFF2-40B4-BE49-F238E27FC236}">
                <a16:creationId xmlns:a16="http://schemas.microsoft.com/office/drawing/2014/main" id="{C54576FC-D868-CB3E-D8E7-A574DFED3886}"/>
              </a:ext>
            </a:extLst>
          </p:cNvPr>
          <p:cNvSpPr/>
          <p:nvPr/>
        </p:nvSpPr>
        <p:spPr>
          <a:xfrm>
            <a:off x="2197688" y="5297925"/>
            <a:ext cx="2424975" cy="646331"/>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Linear </a:t>
            </a:r>
            <a:b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Interpolation</a:t>
            </a:r>
            <a:endParaRPr lang="en-US" i="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5-Point Star 3">
            <a:extLst>
              <a:ext uri="{FF2B5EF4-FFF2-40B4-BE49-F238E27FC236}">
                <a16:creationId xmlns:a16="http://schemas.microsoft.com/office/drawing/2014/main" id="{7D265D4B-49EA-2331-08E1-B13965A57B96}"/>
              </a:ext>
            </a:extLst>
          </p:cNvPr>
          <p:cNvSpPr/>
          <p:nvPr/>
        </p:nvSpPr>
        <p:spPr>
          <a:xfrm>
            <a:off x="5148966" y="3432412"/>
            <a:ext cx="270396" cy="270396"/>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9214DFB-FD6B-578C-8D74-3B6D4FB5328D}"/>
              </a:ext>
            </a:extLst>
          </p:cNvPr>
          <p:cNvSpPr/>
          <p:nvPr/>
        </p:nvSpPr>
        <p:spPr>
          <a:xfrm>
            <a:off x="6537996" y="3276918"/>
            <a:ext cx="2464335" cy="923330"/>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 x C </a:t>
            </a:r>
            <a:b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grid of pre-computed decisions</a:t>
            </a:r>
          </a:p>
        </p:txBody>
      </p:sp>
      <p:cxnSp>
        <p:nvCxnSpPr>
          <p:cNvPr id="6" name="Straight Connector 5">
            <a:extLst>
              <a:ext uri="{FF2B5EF4-FFF2-40B4-BE49-F238E27FC236}">
                <a16:creationId xmlns:a16="http://schemas.microsoft.com/office/drawing/2014/main" id="{4ABFA75D-5B1D-E866-3508-F5034582223D}"/>
              </a:ext>
            </a:extLst>
          </p:cNvPr>
          <p:cNvCxnSpPr/>
          <p:nvPr/>
        </p:nvCxnSpPr>
        <p:spPr>
          <a:xfrm>
            <a:off x="4153249" y="2937141"/>
            <a:ext cx="995717" cy="59741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A2755C-EA15-5630-6E68-B55EABD11461}"/>
              </a:ext>
            </a:extLst>
          </p:cNvPr>
          <p:cNvCxnSpPr>
            <a:cxnSpLocks/>
          </p:cNvCxnSpPr>
          <p:nvPr/>
        </p:nvCxnSpPr>
        <p:spPr>
          <a:xfrm flipV="1">
            <a:off x="4153249" y="3657446"/>
            <a:ext cx="1004926" cy="535289"/>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2C7A6DA-E7FF-DDA2-5D01-83B2636F32C6}"/>
              </a:ext>
            </a:extLst>
          </p:cNvPr>
          <p:cNvCxnSpPr>
            <a:cxnSpLocks/>
          </p:cNvCxnSpPr>
          <p:nvPr/>
        </p:nvCxnSpPr>
        <p:spPr>
          <a:xfrm flipV="1">
            <a:off x="5340604" y="2948403"/>
            <a:ext cx="512566" cy="57559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167E9B-A256-4095-AEEE-19BB8DA8D8D1}"/>
              </a:ext>
            </a:extLst>
          </p:cNvPr>
          <p:cNvCxnSpPr>
            <a:cxnSpLocks/>
            <a:endCxn id="44" idx="1"/>
          </p:cNvCxnSpPr>
          <p:nvPr/>
        </p:nvCxnSpPr>
        <p:spPr>
          <a:xfrm>
            <a:off x="5299661" y="3619532"/>
            <a:ext cx="524433" cy="497135"/>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8C57A6C-E2C7-190C-50DC-42ACCCDC6C0B}"/>
              </a:ext>
            </a:extLst>
          </p:cNvPr>
          <p:cNvSpPr/>
          <p:nvPr/>
        </p:nvSpPr>
        <p:spPr>
          <a:xfrm>
            <a:off x="4381112"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64" name="Rectangle 63">
            <a:extLst>
              <a:ext uri="{FF2B5EF4-FFF2-40B4-BE49-F238E27FC236}">
                <a16:creationId xmlns:a16="http://schemas.microsoft.com/office/drawing/2014/main" id="{8873698A-EF52-6F1C-1A1D-7A002AAD4A16}"/>
              </a:ext>
            </a:extLst>
          </p:cNvPr>
          <p:cNvSpPr/>
          <p:nvPr/>
        </p:nvSpPr>
        <p:spPr>
          <a:xfrm>
            <a:off x="4544942"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73" name="Rectangle 72">
            <a:extLst>
              <a:ext uri="{FF2B5EF4-FFF2-40B4-BE49-F238E27FC236}">
                <a16:creationId xmlns:a16="http://schemas.microsoft.com/office/drawing/2014/main" id="{9099A637-BF4F-C543-382C-4C190627707C}"/>
              </a:ext>
            </a:extLst>
          </p:cNvPr>
          <p:cNvSpPr/>
          <p:nvPr/>
        </p:nvSpPr>
        <p:spPr>
          <a:xfrm>
            <a:off x="5486581"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74" name="Rectangle 73">
            <a:extLst>
              <a:ext uri="{FF2B5EF4-FFF2-40B4-BE49-F238E27FC236}">
                <a16:creationId xmlns:a16="http://schemas.microsoft.com/office/drawing/2014/main" id="{C0C3E3CC-EB56-194D-2B2B-23DBB6D11C07}"/>
              </a:ext>
            </a:extLst>
          </p:cNvPr>
          <p:cNvSpPr/>
          <p:nvPr/>
        </p:nvSpPr>
        <p:spPr>
          <a:xfrm>
            <a:off x="5650411"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75" name="Rectangle 74">
            <a:extLst>
              <a:ext uri="{FF2B5EF4-FFF2-40B4-BE49-F238E27FC236}">
                <a16:creationId xmlns:a16="http://schemas.microsoft.com/office/drawing/2014/main" id="{B3A24F00-E7F1-7C30-20C1-5C9FB44D092B}"/>
              </a:ext>
            </a:extLst>
          </p:cNvPr>
          <p:cNvSpPr/>
          <p:nvPr/>
        </p:nvSpPr>
        <p:spPr>
          <a:xfrm>
            <a:off x="6592049"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76" name="Rectangle 75">
            <a:extLst>
              <a:ext uri="{FF2B5EF4-FFF2-40B4-BE49-F238E27FC236}">
                <a16:creationId xmlns:a16="http://schemas.microsoft.com/office/drawing/2014/main" id="{C20A75B0-F66D-1BAA-963A-DE460C498CE6}"/>
              </a:ext>
            </a:extLst>
          </p:cNvPr>
          <p:cNvSpPr/>
          <p:nvPr/>
        </p:nvSpPr>
        <p:spPr>
          <a:xfrm>
            <a:off x="6755879"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77" name="Rectangle 76">
            <a:extLst>
              <a:ext uri="{FF2B5EF4-FFF2-40B4-BE49-F238E27FC236}">
                <a16:creationId xmlns:a16="http://schemas.microsoft.com/office/drawing/2014/main" id="{92C556D2-704C-15E8-9233-B61163F8CF96}"/>
              </a:ext>
            </a:extLst>
          </p:cNvPr>
          <p:cNvSpPr/>
          <p:nvPr/>
        </p:nvSpPr>
        <p:spPr>
          <a:xfrm>
            <a:off x="7683870"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78" name="Rectangle 77">
            <a:extLst>
              <a:ext uri="{FF2B5EF4-FFF2-40B4-BE49-F238E27FC236}">
                <a16:creationId xmlns:a16="http://schemas.microsoft.com/office/drawing/2014/main" id="{CCC95C5A-50F0-D6A5-961A-8DADDA1C29B2}"/>
              </a:ext>
            </a:extLst>
          </p:cNvPr>
          <p:cNvSpPr/>
          <p:nvPr/>
        </p:nvSpPr>
        <p:spPr>
          <a:xfrm>
            <a:off x="7847700"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79" name="Rectangle 78">
            <a:extLst>
              <a:ext uri="{FF2B5EF4-FFF2-40B4-BE49-F238E27FC236}">
                <a16:creationId xmlns:a16="http://schemas.microsoft.com/office/drawing/2014/main" id="{40A3A63F-4903-E09B-B8DB-25B39195C557}"/>
              </a:ext>
            </a:extLst>
          </p:cNvPr>
          <p:cNvSpPr/>
          <p:nvPr/>
        </p:nvSpPr>
        <p:spPr>
          <a:xfrm>
            <a:off x="4021187" y="5339398"/>
            <a:ext cx="714587" cy="830997"/>
          </a:xfrm>
          <a:prstGeom prst="rect">
            <a:avLst/>
          </a:prstGeom>
        </p:spPr>
        <p:txBody>
          <a:bodyPr wrap="square">
            <a:spAutoFit/>
          </a:bodyPr>
          <a:lstStyle/>
          <a:p>
            <a:pPr lvl="0"/>
            <a:r>
              <a:rPr lang="en-US" sz="4800" dirty="0">
                <a:latin typeface="CMU Sans Serif Medium" panose="02000603000000000000" pitchFamily="2" charset="0"/>
                <a:ea typeface="CMU Sans Serif Medium" panose="02000603000000000000" pitchFamily="2" charset="0"/>
                <a:cs typeface="CMU Sans Serif Medium" panose="02000603000000000000" pitchFamily="2" charset="0"/>
              </a:rPr>
              <a:t>(</a:t>
            </a:r>
            <a:endParaRPr lang="en-US" sz="48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0" name="Rectangle 79">
            <a:extLst>
              <a:ext uri="{FF2B5EF4-FFF2-40B4-BE49-F238E27FC236}">
                <a16:creationId xmlns:a16="http://schemas.microsoft.com/office/drawing/2014/main" id="{AEDAF7BB-DB6C-A65F-0F4D-4858A487A446}"/>
              </a:ext>
            </a:extLst>
          </p:cNvPr>
          <p:cNvSpPr/>
          <p:nvPr/>
        </p:nvSpPr>
        <p:spPr>
          <a:xfrm>
            <a:off x="8654933" y="5339398"/>
            <a:ext cx="714587" cy="830997"/>
          </a:xfrm>
          <a:prstGeom prst="rect">
            <a:avLst/>
          </a:prstGeom>
        </p:spPr>
        <p:txBody>
          <a:bodyPr wrap="square">
            <a:spAutoFit/>
          </a:bodyPr>
          <a:lstStyle/>
          <a:p>
            <a:pPr lvl="0"/>
            <a:r>
              <a:rPr lang="en-US" sz="4800" dirty="0">
                <a:latin typeface="CMU Sans Serif Medium" panose="02000603000000000000" pitchFamily="2" charset="0"/>
                <a:ea typeface="CMU Sans Serif Medium" panose="02000603000000000000" pitchFamily="2" charset="0"/>
                <a:cs typeface="CMU Sans Serif Medium" panose="02000603000000000000" pitchFamily="2" charset="0"/>
              </a:rPr>
              <a:t>)</a:t>
            </a:r>
            <a:endParaRPr lang="en-US" sz="48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Rectangle 4">
            <a:extLst>
              <a:ext uri="{FF2B5EF4-FFF2-40B4-BE49-F238E27FC236}">
                <a16:creationId xmlns:a16="http://schemas.microsoft.com/office/drawing/2014/main" id="{1C78959A-4E98-ABE9-7A55-2835A16AA9FC}"/>
              </a:ext>
            </a:extLst>
          </p:cNvPr>
          <p:cNvSpPr/>
          <p:nvPr/>
        </p:nvSpPr>
        <p:spPr>
          <a:xfrm>
            <a:off x="4274190" y="6198555"/>
            <a:ext cx="4275129" cy="584775"/>
          </a:xfrm>
          <a:prstGeom prst="rect">
            <a:avLst/>
          </a:prstGeom>
        </p:spPr>
        <p:txBody>
          <a:bodyPr wrap="square">
            <a:spAutoFit/>
          </a:bodyPr>
          <a:lstStyle/>
          <a:p>
            <a:pPr lvl="0"/>
            <a: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Distributions of quitting time and location </a:t>
            </a:r>
            <a:b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each driver across 100 simulations.</a:t>
            </a:r>
          </a:p>
        </p:txBody>
      </p:sp>
      <p:sp>
        <p:nvSpPr>
          <p:cNvPr id="8" name="Rectangle 7">
            <a:extLst>
              <a:ext uri="{FF2B5EF4-FFF2-40B4-BE49-F238E27FC236}">
                <a16:creationId xmlns:a16="http://schemas.microsoft.com/office/drawing/2014/main" id="{3942A54E-DC10-B5A9-DD31-171578938AD0}"/>
              </a:ext>
            </a:extLst>
          </p:cNvPr>
          <p:cNvSpPr/>
          <p:nvPr/>
        </p:nvSpPr>
        <p:spPr>
          <a:xfrm>
            <a:off x="1091488" y="2975930"/>
            <a:ext cx="536386" cy="27328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1</a:t>
            </a:r>
            <a:endParaRPr lang="en-US" sz="2000" i="1" baseline="-25000" dirty="0"/>
          </a:p>
        </p:txBody>
      </p:sp>
      <p:sp>
        <p:nvSpPr>
          <p:cNvPr id="13" name="Rectangle 12">
            <a:extLst>
              <a:ext uri="{FF2B5EF4-FFF2-40B4-BE49-F238E27FC236}">
                <a16:creationId xmlns:a16="http://schemas.microsoft.com/office/drawing/2014/main" id="{9D0450EF-ACB2-96E1-84CA-0E66BA84FFDB}"/>
              </a:ext>
            </a:extLst>
          </p:cNvPr>
          <p:cNvSpPr/>
          <p:nvPr/>
        </p:nvSpPr>
        <p:spPr>
          <a:xfrm rot="16200000">
            <a:off x="-12941" y="5611723"/>
            <a:ext cx="1296386" cy="228925"/>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4" name="Rectangle 13">
            <a:extLst>
              <a:ext uri="{FF2B5EF4-FFF2-40B4-BE49-F238E27FC236}">
                <a16:creationId xmlns:a16="http://schemas.microsoft.com/office/drawing/2014/main" id="{B324F7A4-104C-C392-60CC-E2E63C8145EF}"/>
              </a:ext>
            </a:extLst>
          </p:cNvPr>
          <p:cNvSpPr/>
          <p:nvPr/>
        </p:nvSpPr>
        <p:spPr>
          <a:xfrm>
            <a:off x="694769" y="6219194"/>
            <a:ext cx="1296386" cy="276999"/>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15" name="Rectangle 14">
            <a:extLst>
              <a:ext uri="{FF2B5EF4-FFF2-40B4-BE49-F238E27FC236}">
                <a16:creationId xmlns:a16="http://schemas.microsoft.com/office/drawing/2014/main" id="{FCDD2384-D1A9-BB4C-415F-8BCAF2BEEE1B}"/>
              </a:ext>
            </a:extLst>
          </p:cNvPr>
          <p:cNvSpPr/>
          <p:nvPr/>
        </p:nvSpPr>
        <p:spPr>
          <a:xfrm>
            <a:off x="834800" y="5250918"/>
            <a:ext cx="1016324" cy="91947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2" name="Rectangle 1">
            <a:extLst>
              <a:ext uri="{FF2B5EF4-FFF2-40B4-BE49-F238E27FC236}">
                <a16:creationId xmlns:a16="http://schemas.microsoft.com/office/drawing/2014/main" id="{CE7D1027-0A97-404F-117A-1B8E1BFC35A4}"/>
              </a:ext>
            </a:extLst>
          </p:cNvPr>
          <p:cNvSpPr/>
          <p:nvPr/>
        </p:nvSpPr>
        <p:spPr>
          <a:xfrm>
            <a:off x="4924915" y="3045210"/>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1364105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699908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Gen. Adversarial Networks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B566C6F9-A9A6-4A44-B0BA-596F11D1CDC5}"/>
              </a:ext>
            </a:extLst>
          </p:cNvPr>
          <p:cNvSpPr/>
          <p:nvPr/>
        </p:nvSpPr>
        <p:spPr>
          <a:xfrm>
            <a:off x="6948958" y="46740"/>
            <a:ext cx="2321082" cy="307777"/>
          </a:xfrm>
          <a:prstGeom prst="rect">
            <a:avLst/>
          </a:prstGeom>
        </p:spPr>
        <p:txBody>
          <a:bodyPr wrap="square">
            <a:spAutoFit/>
          </a:bodyPr>
          <a:lstStyle/>
          <a:p>
            <a:pPr lvl="0" algn="ct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Goodfellow et al (2014)</a:t>
            </a:r>
          </a:p>
        </p:txBody>
      </p:sp>
      <p:pic>
        <p:nvPicPr>
          <p:cNvPr id="10" name="Picture 2">
            <a:extLst>
              <a:ext uri="{FF2B5EF4-FFF2-40B4-BE49-F238E27FC236}">
                <a16:creationId xmlns:a16="http://schemas.microsoft.com/office/drawing/2014/main" id="{DCAEE253-8340-644C-A82A-C4584DB92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62" y="1573325"/>
            <a:ext cx="6245476" cy="414955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396EE4B-F620-B14E-8D77-4B605CC9D623}"/>
              </a:ext>
            </a:extLst>
          </p:cNvPr>
          <p:cNvSpPr/>
          <p:nvPr/>
        </p:nvSpPr>
        <p:spPr>
          <a:xfrm>
            <a:off x="2986476" y="3648102"/>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“G”</a:t>
            </a:r>
          </a:p>
        </p:txBody>
      </p:sp>
      <p:sp>
        <p:nvSpPr>
          <p:cNvPr id="12" name="Rectangle 11">
            <a:extLst>
              <a:ext uri="{FF2B5EF4-FFF2-40B4-BE49-F238E27FC236}">
                <a16:creationId xmlns:a16="http://schemas.microsoft.com/office/drawing/2014/main" id="{60D11A59-954F-B64B-96B8-5CA7650475F2}"/>
              </a:ext>
            </a:extLst>
          </p:cNvPr>
          <p:cNvSpPr/>
          <p:nvPr/>
        </p:nvSpPr>
        <p:spPr>
          <a:xfrm>
            <a:off x="5729676" y="2289005"/>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“D”</a:t>
            </a:r>
          </a:p>
        </p:txBody>
      </p:sp>
      <p:pic>
        <p:nvPicPr>
          <p:cNvPr id="3" name="Picture 2">
            <a:extLst>
              <a:ext uri="{FF2B5EF4-FFF2-40B4-BE49-F238E27FC236}">
                <a16:creationId xmlns:a16="http://schemas.microsoft.com/office/drawing/2014/main" id="{2167F7DD-9278-4A4B-A037-C078B9BF2029}"/>
              </a:ext>
            </a:extLst>
          </p:cNvPr>
          <p:cNvPicPr>
            <a:picLocks noChangeAspect="1"/>
          </p:cNvPicPr>
          <p:nvPr/>
        </p:nvPicPr>
        <p:blipFill>
          <a:blip r:embed="rId4"/>
          <a:stretch>
            <a:fillRect/>
          </a:stretch>
        </p:blipFill>
        <p:spPr>
          <a:xfrm>
            <a:off x="4217927" y="5890462"/>
            <a:ext cx="4692318" cy="571996"/>
          </a:xfrm>
          <a:prstGeom prst="rect">
            <a:avLst/>
          </a:prstGeom>
        </p:spPr>
      </p:pic>
    </p:spTree>
    <p:extLst>
      <p:ext uri="{BB962C8B-B14F-4D97-AF65-F5344CB8AC3E}">
        <p14:creationId xmlns:p14="http://schemas.microsoft.com/office/powerpoint/2010/main" val="1914697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DCAEE253-8340-644C-A82A-C4584DB92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62" y="1573325"/>
            <a:ext cx="6245476" cy="414955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396EE4B-F620-B14E-8D77-4B605CC9D623}"/>
              </a:ext>
            </a:extLst>
          </p:cNvPr>
          <p:cNvSpPr/>
          <p:nvPr/>
        </p:nvSpPr>
        <p:spPr>
          <a:xfrm>
            <a:off x="371263" y="5837099"/>
            <a:ext cx="3500124"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“G”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 structural model</a:t>
            </a:r>
            <a:endPar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2" name="Rectangle 11">
            <a:extLst>
              <a:ext uri="{FF2B5EF4-FFF2-40B4-BE49-F238E27FC236}">
                <a16:creationId xmlns:a16="http://schemas.microsoft.com/office/drawing/2014/main" id="{60D11A59-954F-B64B-96B8-5CA7650475F2}"/>
              </a:ext>
            </a:extLst>
          </p:cNvPr>
          <p:cNvSpPr/>
          <p:nvPr/>
        </p:nvSpPr>
        <p:spPr>
          <a:xfrm>
            <a:off x="1162922" y="2487860"/>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sp>
        <p:nvSpPr>
          <p:cNvPr id="8" name="Rectangle 7">
            <a:extLst>
              <a:ext uri="{FF2B5EF4-FFF2-40B4-BE49-F238E27FC236}">
                <a16:creationId xmlns:a16="http://schemas.microsoft.com/office/drawing/2014/main" id="{70BDDA88-C261-2549-A2CE-579F2D91AD69}"/>
              </a:ext>
            </a:extLst>
          </p:cNvPr>
          <p:cNvSpPr/>
          <p:nvPr/>
        </p:nvSpPr>
        <p:spPr>
          <a:xfrm>
            <a:off x="446746" y="609978"/>
            <a:ext cx="588460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Adversarial Estimation</a:t>
            </a:r>
            <a:endParaRPr lang="en-US" sz="2800" b="1" dirty="0">
              <a:solidFill>
                <a:srgbClr val="FFC000"/>
              </a:solidFill>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2AC602CD-BAC5-DB4F-8968-4706FCA960BD}"/>
              </a:ext>
            </a:extLst>
          </p:cNvPr>
          <p:cNvSpPr/>
          <p:nvPr/>
        </p:nvSpPr>
        <p:spPr>
          <a:xfrm>
            <a:off x="5885392" y="78899"/>
            <a:ext cx="3618692" cy="307777"/>
          </a:xfrm>
          <a:prstGeom prst="rect">
            <a:avLst/>
          </a:prstGeom>
        </p:spPr>
        <p:txBody>
          <a:bodyPr wrap="square">
            <a:spAutoFit/>
          </a:bodyPr>
          <a:lstStyle/>
          <a:p>
            <a:pPr lvl="0" algn="ct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Kaji</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Manresa &amp; </a:t>
            </a: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Pouliot</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p:txBody>
      </p:sp>
      <p:pic>
        <p:nvPicPr>
          <p:cNvPr id="13" name="Picture 12" descr="A picture containing drawing&#10;&#10;Description automatically generated">
            <a:extLst>
              <a:ext uri="{FF2B5EF4-FFF2-40B4-BE49-F238E27FC236}">
                <a16:creationId xmlns:a16="http://schemas.microsoft.com/office/drawing/2014/main" id="{E12CC222-1DE7-BE41-AA26-866799D38A9E}"/>
              </a:ext>
            </a:extLst>
          </p:cNvPr>
          <p:cNvPicPr/>
          <p:nvPr/>
        </p:nvPicPr>
        <p:blipFill rotWithShape="1">
          <a:blip r:embed="rId4"/>
          <a:srcRect r="9527"/>
          <a:stretch/>
        </p:blipFill>
        <p:spPr>
          <a:xfrm>
            <a:off x="2135564" y="1827020"/>
            <a:ext cx="2021451" cy="1821082"/>
          </a:xfrm>
          <a:prstGeom prst="rect">
            <a:avLst/>
          </a:prstGeom>
        </p:spPr>
      </p:pic>
      <p:sp>
        <p:nvSpPr>
          <p:cNvPr id="14" name="Rectangle 13">
            <a:extLst>
              <a:ext uri="{FF2B5EF4-FFF2-40B4-BE49-F238E27FC236}">
                <a16:creationId xmlns:a16="http://schemas.microsoft.com/office/drawing/2014/main" id="{C2DB516B-3B7D-8C4E-93EB-FE0564A22804}"/>
              </a:ext>
            </a:extLst>
          </p:cNvPr>
          <p:cNvSpPr/>
          <p:nvPr/>
        </p:nvSpPr>
        <p:spPr>
          <a:xfrm rot="16200000">
            <a:off x="1172898" y="257849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5" name="Rectangle 14">
            <a:extLst>
              <a:ext uri="{FF2B5EF4-FFF2-40B4-BE49-F238E27FC236}">
                <a16:creationId xmlns:a16="http://schemas.microsoft.com/office/drawing/2014/main" id="{2A1A190C-393E-B74C-810D-C732C468ED6C}"/>
              </a:ext>
            </a:extLst>
          </p:cNvPr>
          <p:cNvSpPr/>
          <p:nvPr/>
        </p:nvSpPr>
        <p:spPr>
          <a:xfrm>
            <a:off x="2162860" y="1573325"/>
            <a:ext cx="1994155"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16" name="Rectangle 15">
            <a:extLst>
              <a:ext uri="{FF2B5EF4-FFF2-40B4-BE49-F238E27FC236}">
                <a16:creationId xmlns:a16="http://schemas.microsoft.com/office/drawing/2014/main" id="{3FEF4A2B-B22A-5043-9AA1-F64383A44E2A}"/>
              </a:ext>
            </a:extLst>
          </p:cNvPr>
          <p:cNvSpPr/>
          <p:nvPr/>
        </p:nvSpPr>
        <p:spPr>
          <a:xfrm>
            <a:off x="2162017" y="352751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17" name="Rectangle 16">
            <a:extLst>
              <a:ext uri="{FF2B5EF4-FFF2-40B4-BE49-F238E27FC236}">
                <a16:creationId xmlns:a16="http://schemas.microsoft.com/office/drawing/2014/main" id="{1FB23538-E5AE-FE47-B95E-5C8160751F4A}"/>
              </a:ext>
            </a:extLst>
          </p:cNvPr>
          <p:cNvSpPr/>
          <p:nvPr/>
        </p:nvSpPr>
        <p:spPr>
          <a:xfrm>
            <a:off x="6994630" y="2769174"/>
            <a:ext cx="1072621" cy="307777"/>
          </a:xfrm>
          <a:prstGeom prst="rect">
            <a:avLst/>
          </a:prstGeom>
          <a:solidFill>
            <a:schemeClr val="bg1"/>
          </a:solidFill>
        </p:spPr>
        <p:txBody>
          <a:bodyPr wrap="square">
            <a:spAutoFit/>
          </a:bodyPr>
          <a:lstStyle/>
          <a:p>
            <a:pPr lvl="0" algn="ct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Simulated</a:t>
            </a:r>
          </a:p>
        </p:txBody>
      </p:sp>
      <p:pic>
        <p:nvPicPr>
          <p:cNvPr id="18" name="Picture 17" descr="A picture containing drawing&#10;&#10;Description automatically generated">
            <a:extLst>
              <a:ext uri="{FF2B5EF4-FFF2-40B4-BE49-F238E27FC236}">
                <a16:creationId xmlns:a16="http://schemas.microsoft.com/office/drawing/2014/main" id="{5AB19920-43C7-3C4E-BFFC-B8EDC8273613}"/>
              </a:ext>
            </a:extLst>
          </p:cNvPr>
          <p:cNvPicPr/>
          <p:nvPr/>
        </p:nvPicPr>
        <p:blipFill rotWithShape="1">
          <a:blip r:embed="rId5"/>
          <a:srcRect l="560" r="11276"/>
          <a:stretch/>
        </p:blipFill>
        <p:spPr>
          <a:xfrm>
            <a:off x="4113959" y="4502549"/>
            <a:ext cx="2081447" cy="1913153"/>
          </a:xfrm>
          <a:prstGeom prst="rect">
            <a:avLst/>
          </a:prstGeom>
        </p:spPr>
      </p:pic>
      <p:sp>
        <p:nvSpPr>
          <p:cNvPr id="20" name="Rectangle 19">
            <a:extLst>
              <a:ext uri="{FF2B5EF4-FFF2-40B4-BE49-F238E27FC236}">
                <a16:creationId xmlns:a16="http://schemas.microsoft.com/office/drawing/2014/main" id="{C84FC29F-CF45-2E40-AB7B-A371BC7B212F}"/>
              </a:ext>
            </a:extLst>
          </p:cNvPr>
          <p:cNvSpPr/>
          <p:nvPr/>
        </p:nvSpPr>
        <p:spPr>
          <a:xfrm>
            <a:off x="4248842" y="629323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300E9D-1FD0-414D-9F6E-60E5D376F818}"/>
                  </a:ext>
                </a:extLst>
              </p:cNvPr>
              <p:cNvSpPr/>
              <p:nvPr/>
            </p:nvSpPr>
            <p:spPr>
              <a:xfrm>
                <a:off x="4161504" y="4254400"/>
                <a:ext cx="2081447"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mc:Choice>
        <mc:Fallback xmlns="">
          <p:sp>
            <p:nvSpPr>
              <p:cNvPr id="21" name="Rectangle 20">
                <a:extLst>
                  <a:ext uri="{FF2B5EF4-FFF2-40B4-BE49-F238E27FC236}">
                    <a16:creationId xmlns:a16="http://schemas.microsoft.com/office/drawing/2014/main" id="{41300E9D-1FD0-414D-9F6E-60E5D376F818}"/>
                  </a:ext>
                </a:extLst>
              </p:cNvPr>
              <p:cNvSpPr>
                <a:spLocks noRot="1" noChangeAspect="1" noMove="1" noResize="1" noEditPoints="1" noAdjustHandles="1" noChangeArrowheads="1" noChangeShapeType="1" noTextEdit="1"/>
              </p:cNvSpPr>
              <p:nvPr/>
            </p:nvSpPr>
            <p:spPr>
              <a:xfrm>
                <a:off x="4161504" y="4254400"/>
                <a:ext cx="2081447" cy="338554"/>
              </a:xfrm>
              <a:prstGeom prst="rect">
                <a:avLst/>
              </a:prstGeom>
              <a:blipFill>
                <a:blip r:embed="rId6"/>
                <a:stretch>
                  <a:fillRect t="-7407" b="-2592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DC8830B-9F2A-6845-8453-7493A29B9F5F}"/>
              </a:ext>
            </a:extLst>
          </p:cNvPr>
          <p:cNvSpPr/>
          <p:nvPr/>
        </p:nvSpPr>
        <p:spPr>
          <a:xfrm>
            <a:off x="1449262" y="4423677"/>
            <a:ext cx="2591402" cy="1465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FA222A-2359-964A-BBBE-F5879F744A8F}"/>
              </a:ext>
            </a:extLst>
          </p:cNvPr>
          <p:cNvSpPr/>
          <p:nvPr/>
        </p:nvSpPr>
        <p:spPr>
          <a:xfrm rot="16200000">
            <a:off x="3091646" y="5282291"/>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cxnSp>
        <p:nvCxnSpPr>
          <p:cNvPr id="5" name="Straight Arrow Connector 4">
            <a:extLst>
              <a:ext uri="{FF2B5EF4-FFF2-40B4-BE49-F238E27FC236}">
                <a16:creationId xmlns:a16="http://schemas.microsoft.com/office/drawing/2014/main" id="{0B7C4270-D1F2-A140-807C-1E910797E98C}"/>
              </a:ext>
            </a:extLst>
          </p:cNvPr>
          <p:cNvCxnSpPr/>
          <p:nvPr/>
        </p:nvCxnSpPr>
        <p:spPr>
          <a:xfrm>
            <a:off x="3111036" y="5336275"/>
            <a:ext cx="6148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0305A99-E183-C840-8A65-540E822AC4CC}"/>
              </a:ext>
            </a:extLst>
          </p:cNvPr>
          <p:cNvPicPr>
            <a:picLocks noChangeAspect="1"/>
          </p:cNvPicPr>
          <p:nvPr/>
        </p:nvPicPr>
        <p:blipFill>
          <a:blip r:embed="rId7"/>
          <a:stretch>
            <a:fillRect/>
          </a:stretch>
        </p:blipFill>
        <p:spPr>
          <a:xfrm>
            <a:off x="791424" y="4571946"/>
            <a:ext cx="2189001" cy="1150934"/>
          </a:xfrm>
          <a:prstGeom prst="rect">
            <a:avLst/>
          </a:prstGeom>
        </p:spPr>
      </p:pic>
      <p:sp>
        <p:nvSpPr>
          <p:cNvPr id="54" name="Rectangle 53">
            <a:extLst>
              <a:ext uri="{FF2B5EF4-FFF2-40B4-BE49-F238E27FC236}">
                <a16:creationId xmlns:a16="http://schemas.microsoft.com/office/drawing/2014/main" id="{0F8C076B-B154-8146-9D41-C1DBF2C2AD72}"/>
              </a:ext>
            </a:extLst>
          </p:cNvPr>
          <p:cNvSpPr/>
          <p:nvPr/>
        </p:nvSpPr>
        <p:spPr>
          <a:xfrm>
            <a:off x="7439839" y="3869830"/>
            <a:ext cx="1281381"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Y = 1</a:t>
            </a:r>
          </a:p>
        </p:txBody>
      </p:sp>
      <p:sp>
        <p:nvSpPr>
          <p:cNvPr id="55" name="Rectangle 54">
            <a:extLst>
              <a:ext uri="{FF2B5EF4-FFF2-40B4-BE49-F238E27FC236}">
                <a16:creationId xmlns:a16="http://schemas.microsoft.com/office/drawing/2014/main" id="{5D176549-E207-104D-8B3C-A3A33C40A258}"/>
              </a:ext>
            </a:extLst>
          </p:cNvPr>
          <p:cNvSpPr/>
          <p:nvPr/>
        </p:nvSpPr>
        <p:spPr>
          <a:xfrm>
            <a:off x="7413282" y="3127409"/>
            <a:ext cx="1307938"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Y = 0</a:t>
            </a:r>
          </a:p>
        </p:txBody>
      </p:sp>
      <p:sp>
        <p:nvSpPr>
          <p:cNvPr id="57" name="Rectangle 56">
            <a:extLst>
              <a:ext uri="{FF2B5EF4-FFF2-40B4-BE49-F238E27FC236}">
                <a16:creationId xmlns:a16="http://schemas.microsoft.com/office/drawing/2014/main" id="{B8770D11-252F-9841-A170-D8F4D20985DB}"/>
              </a:ext>
            </a:extLst>
          </p:cNvPr>
          <p:cNvSpPr/>
          <p:nvPr/>
        </p:nvSpPr>
        <p:spPr>
          <a:xfrm>
            <a:off x="6139850" y="5204533"/>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pic>
        <p:nvPicPr>
          <p:cNvPr id="59" name="Picture 58">
            <a:extLst>
              <a:ext uri="{FF2B5EF4-FFF2-40B4-BE49-F238E27FC236}">
                <a16:creationId xmlns:a16="http://schemas.microsoft.com/office/drawing/2014/main" id="{AC9290A0-9B38-9548-BF99-73A3E34BAC6E}"/>
              </a:ext>
            </a:extLst>
          </p:cNvPr>
          <p:cNvPicPr>
            <a:picLocks noChangeAspect="1"/>
          </p:cNvPicPr>
          <p:nvPr/>
        </p:nvPicPr>
        <p:blipFill rotWithShape="1">
          <a:blip r:embed="rId8"/>
          <a:srcRect t="27496"/>
          <a:stretch/>
        </p:blipFill>
        <p:spPr>
          <a:xfrm>
            <a:off x="6676870" y="5128088"/>
            <a:ext cx="281085" cy="313173"/>
          </a:xfrm>
          <a:prstGeom prst="rect">
            <a:avLst/>
          </a:prstGeom>
        </p:spPr>
      </p:pic>
      <p:sp>
        <p:nvSpPr>
          <p:cNvPr id="61" name="Rectangle 60">
            <a:extLst>
              <a:ext uri="{FF2B5EF4-FFF2-40B4-BE49-F238E27FC236}">
                <a16:creationId xmlns:a16="http://schemas.microsoft.com/office/drawing/2014/main" id="{5B72591B-9984-6541-A3A5-7CA1AA6C4E36}"/>
              </a:ext>
            </a:extLst>
          </p:cNvPr>
          <p:cNvSpPr/>
          <p:nvPr/>
        </p:nvSpPr>
        <p:spPr>
          <a:xfrm>
            <a:off x="5729676" y="2289005"/>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“D”</a:t>
            </a:r>
          </a:p>
        </p:txBody>
      </p:sp>
      <p:pic>
        <p:nvPicPr>
          <p:cNvPr id="22" name="Picture 21">
            <a:extLst>
              <a:ext uri="{FF2B5EF4-FFF2-40B4-BE49-F238E27FC236}">
                <a16:creationId xmlns:a16="http://schemas.microsoft.com/office/drawing/2014/main" id="{8A313E9F-6F22-9830-E96F-6AA672CCB074}"/>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073854" y="1516853"/>
            <a:ext cx="3877949" cy="589565"/>
          </a:xfrm>
          <a:prstGeom prst="rect">
            <a:avLst/>
          </a:prstGeom>
        </p:spPr>
      </p:pic>
      <p:sp>
        <p:nvSpPr>
          <p:cNvPr id="23" name="Rectangle 22">
            <a:extLst>
              <a:ext uri="{FF2B5EF4-FFF2-40B4-BE49-F238E27FC236}">
                <a16:creationId xmlns:a16="http://schemas.microsoft.com/office/drawing/2014/main" id="{487F6B5B-353A-3A6D-2715-6099591B842A}"/>
              </a:ext>
            </a:extLst>
          </p:cNvPr>
          <p:cNvSpPr/>
          <p:nvPr/>
        </p:nvSpPr>
        <p:spPr>
          <a:xfrm>
            <a:off x="6267440" y="1416739"/>
            <a:ext cx="1028761" cy="216206"/>
          </a:xfrm>
          <a:prstGeom prst="rect">
            <a:avLst/>
          </a:prstGeom>
          <a:solidFill>
            <a:schemeClr val="accent4">
              <a:lumMod val="20000"/>
              <a:lumOff val="80000"/>
            </a:schemeClr>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24" name="Rectangle 23">
            <a:extLst>
              <a:ext uri="{FF2B5EF4-FFF2-40B4-BE49-F238E27FC236}">
                <a16:creationId xmlns:a16="http://schemas.microsoft.com/office/drawing/2014/main" id="{6F2144C4-5C57-AF93-78A7-3B2860B8F0DF}"/>
              </a:ext>
            </a:extLst>
          </p:cNvPr>
          <p:cNvSpPr/>
          <p:nvPr/>
        </p:nvSpPr>
        <p:spPr>
          <a:xfrm>
            <a:off x="7804438" y="1405928"/>
            <a:ext cx="1207795" cy="237827"/>
          </a:xfrm>
          <a:prstGeom prst="rect">
            <a:avLst/>
          </a:prstGeom>
          <a:solidFill>
            <a:schemeClr val="accent4">
              <a:lumMod val="20000"/>
              <a:lumOff val="80000"/>
            </a:schemeClr>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25" name="TextBox 24">
            <a:hlinkClick r:id="rId10" action="ppaction://hlinksldjump"/>
            <a:extLst>
              <a:ext uri="{FF2B5EF4-FFF2-40B4-BE49-F238E27FC236}">
                <a16:creationId xmlns:a16="http://schemas.microsoft.com/office/drawing/2014/main" id="{6FBDAB0A-F47E-00E8-76C9-AF54FF86DEB7}"/>
              </a:ext>
            </a:extLst>
          </p:cNvPr>
          <p:cNvSpPr txBox="1"/>
          <p:nvPr/>
        </p:nvSpPr>
        <p:spPr>
          <a:xfrm>
            <a:off x="7832102" y="6493291"/>
            <a:ext cx="1180131" cy="276999"/>
          </a:xfrm>
          <a:prstGeom prst="rect">
            <a:avLst/>
          </a:prstGeom>
          <a:solidFill>
            <a:schemeClr val="bg1"/>
          </a:solidFill>
          <a:ln w="19050">
            <a:solidFill>
              <a:schemeClr val="bg1">
                <a:lumMod val="50000"/>
              </a:schemeClr>
            </a:solidFill>
          </a:ln>
        </p:spPr>
        <p:txBody>
          <a:bodyPr wrap="none" rtlCol="0">
            <a:spAutoFit/>
          </a:bodyPr>
          <a:lstStyle/>
          <a:p>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implementation</a:t>
            </a:r>
          </a:p>
        </p:txBody>
      </p:sp>
    </p:spTree>
    <p:extLst>
      <p:ext uri="{BB962C8B-B14F-4D97-AF65-F5344CB8AC3E}">
        <p14:creationId xmlns:p14="http://schemas.microsoft.com/office/powerpoint/2010/main" val="209033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The estimator      is the solution to </a:t>
            </a: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min-max problem:</a:t>
            </a: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Framework:</a:t>
            </a:r>
          </a:p>
          <a:p>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Inner maximization = MLE of the discriminator D</a:t>
            </a:r>
          </a:p>
          <a:p>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Outer minimization = push the model to find values </a:t>
            </a:r>
            <a:b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for which real and simulated data are similar</a:t>
            </a: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2760F0DB-CCA5-7E45-BDC3-2534E00846BF}"/>
              </a:ext>
            </a:extLst>
          </p:cNvPr>
          <p:cNvSpPr/>
          <p:nvPr/>
        </p:nvSpPr>
        <p:spPr>
          <a:xfrm>
            <a:off x="1130300" y="2022871"/>
            <a:ext cx="7112000" cy="1401739"/>
          </a:xfrm>
          <a:prstGeom prst="rect">
            <a:avLst/>
          </a:prstGeom>
          <a:solidFill>
            <a:srgbClr val="2FE6F3">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4E5E635-E9C7-C940-92EB-30AA8C3F7A49}"/>
              </a:ext>
            </a:extLst>
          </p:cNvPr>
          <p:cNvSpPr/>
          <p:nvPr/>
        </p:nvSpPr>
        <p:spPr>
          <a:xfrm>
            <a:off x="901700" y="3869965"/>
            <a:ext cx="2540000" cy="369442"/>
          </a:xfrm>
          <a:prstGeom prst="rect">
            <a:avLst/>
          </a:prstGeom>
          <a:solidFill>
            <a:srgbClr val="E2F0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6C6E6D-409A-154F-BC6D-F6B5795ACE6D}"/>
              </a:ext>
            </a:extLst>
          </p:cNvPr>
          <p:cNvSpPr/>
          <p:nvPr/>
        </p:nvSpPr>
        <p:spPr>
          <a:xfrm>
            <a:off x="1752600" y="2111772"/>
            <a:ext cx="6375400" cy="1139428"/>
          </a:xfrm>
          <a:prstGeom prst="rect">
            <a:avLst/>
          </a:prstGeom>
          <a:solidFill>
            <a:srgbClr val="E2F0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E0E72E3-808D-C64D-9424-C85389877F0B}"/>
              </a:ext>
            </a:extLst>
          </p:cNvPr>
          <p:cNvSpPr/>
          <p:nvPr/>
        </p:nvSpPr>
        <p:spPr>
          <a:xfrm>
            <a:off x="446746" y="609978"/>
            <a:ext cx="588460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Adversarial Estimation</a:t>
            </a:r>
            <a:endParaRPr lang="en-US" sz="2800" b="1" dirty="0">
              <a:solidFill>
                <a:srgbClr val="FFC000"/>
              </a:solidFill>
              <a:latin typeface="Helvetica" charset="0"/>
              <a:ea typeface="Helvetica" charset="0"/>
              <a:cs typeface="Helvetica" charset="0"/>
            </a:endParaRPr>
          </a:p>
        </p:txBody>
      </p:sp>
      <p:pic>
        <p:nvPicPr>
          <p:cNvPr id="3" name="Picture 2">
            <a:extLst>
              <a:ext uri="{FF2B5EF4-FFF2-40B4-BE49-F238E27FC236}">
                <a16:creationId xmlns:a16="http://schemas.microsoft.com/office/drawing/2014/main" id="{D064ADD0-BDC6-3E4E-9CF1-6B8B9ABD50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36989" y="2111772"/>
            <a:ext cx="6870023" cy="1044450"/>
          </a:xfrm>
          <a:prstGeom prst="rect">
            <a:avLst/>
          </a:prstGeom>
        </p:spPr>
      </p:pic>
      <p:pic>
        <p:nvPicPr>
          <p:cNvPr id="4" name="Picture 3">
            <a:extLst>
              <a:ext uri="{FF2B5EF4-FFF2-40B4-BE49-F238E27FC236}">
                <a16:creationId xmlns:a16="http://schemas.microsoft.com/office/drawing/2014/main" id="{5ECD2DCD-4164-F94B-9F7C-A46E333859AB}"/>
              </a:ext>
            </a:extLst>
          </p:cNvPr>
          <p:cNvPicPr>
            <a:picLocks noChangeAspect="1"/>
          </p:cNvPicPr>
          <p:nvPr/>
        </p:nvPicPr>
        <p:blipFill>
          <a:blip r:embed="rId4"/>
          <a:stretch>
            <a:fillRect/>
          </a:stretch>
        </p:blipFill>
        <p:spPr>
          <a:xfrm>
            <a:off x="2656446" y="1550503"/>
            <a:ext cx="281085" cy="431941"/>
          </a:xfrm>
          <a:prstGeom prst="rect">
            <a:avLst/>
          </a:prstGeom>
        </p:spPr>
      </p:pic>
      <p:sp>
        <p:nvSpPr>
          <p:cNvPr id="12" name="Rectangle 11">
            <a:extLst>
              <a:ext uri="{FF2B5EF4-FFF2-40B4-BE49-F238E27FC236}">
                <a16:creationId xmlns:a16="http://schemas.microsoft.com/office/drawing/2014/main" id="{5089170A-EF33-7449-A0C3-557CBF3B265E}"/>
              </a:ext>
            </a:extLst>
          </p:cNvPr>
          <p:cNvSpPr/>
          <p:nvPr/>
        </p:nvSpPr>
        <p:spPr>
          <a:xfrm>
            <a:off x="901700" y="4327165"/>
            <a:ext cx="2540000" cy="369442"/>
          </a:xfrm>
          <a:prstGeom prst="rect">
            <a:avLst/>
          </a:prstGeom>
          <a:solidFill>
            <a:srgbClr val="2FE6F3">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AF6145E-7FE7-6445-8081-1A25CDF21B1C}"/>
              </a:ext>
            </a:extLst>
          </p:cNvPr>
          <p:cNvPicPr>
            <a:picLocks noChangeAspect="1"/>
          </p:cNvPicPr>
          <p:nvPr/>
        </p:nvPicPr>
        <p:blipFill rotWithShape="1">
          <a:blip r:embed="rId4"/>
          <a:srcRect t="27496"/>
          <a:stretch/>
        </p:blipFill>
        <p:spPr>
          <a:xfrm>
            <a:off x="7725927" y="4394299"/>
            <a:ext cx="281085" cy="313173"/>
          </a:xfrm>
          <a:prstGeom prst="rect">
            <a:avLst/>
          </a:prstGeom>
        </p:spPr>
      </p:pic>
      <p:sp>
        <p:nvSpPr>
          <p:cNvPr id="15" name="Rectangle 14">
            <a:extLst>
              <a:ext uri="{FF2B5EF4-FFF2-40B4-BE49-F238E27FC236}">
                <a16:creationId xmlns:a16="http://schemas.microsoft.com/office/drawing/2014/main" id="{915AA889-D3BC-D047-BD9F-BF6EC44AD001}"/>
              </a:ext>
            </a:extLst>
          </p:cNvPr>
          <p:cNvSpPr/>
          <p:nvPr/>
        </p:nvSpPr>
        <p:spPr>
          <a:xfrm>
            <a:off x="3351311" y="2132413"/>
            <a:ext cx="85021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16" name="Rectangle 15">
            <a:extLst>
              <a:ext uri="{FF2B5EF4-FFF2-40B4-BE49-F238E27FC236}">
                <a16:creationId xmlns:a16="http://schemas.microsoft.com/office/drawing/2014/main" id="{4C96ADB4-93A8-DE49-AFD5-93050B8FA5B4}"/>
              </a:ext>
            </a:extLst>
          </p:cNvPr>
          <p:cNvSpPr/>
          <p:nvPr/>
        </p:nvSpPr>
        <p:spPr>
          <a:xfrm>
            <a:off x="5750142" y="2132413"/>
            <a:ext cx="120779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17" name="Rectangle 16">
            <a:extLst>
              <a:ext uri="{FF2B5EF4-FFF2-40B4-BE49-F238E27FC236}">
                <a16:creationId xmlns:a16="http://schemas.microsoft.com/office/drawing/2014/main" id="{C8D9192D-32FA-0743-9B1D-398BB84C9FF6}"/>
              </a:ext>
            </a:extLst>
          </p:cNvPr>
          <p:cNvSpPr/>
          <p:nvPr/>
        </p:nvSpPr>
        <p:spPr>
          <a:xfrm>
            <a:off x="5885392" y="78899"/>
            <a:ext cx="3618692" cy="307777"/>
          </a:xfrm>
          <a:prstGeom prst="rect">
            <a:avLst/>
          </a:prstGeom>
        </p:spPr>
        <p:txBody>
          <a:bodyPr wrap="square">
            <a:spAutoFit/>
          </a:bodyPr>
          <a:lstStyle/>
          <a:p>
            <a:pPr lvl="0" algn="ct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Kaji</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Manresa &amp; </a:t>
            </a: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Pouliot</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p:txBody>
      </p:sp>
      <p:pic>
        <p:nvPicPr>
          <p:cNvPr id="7" name="Picture 6">
            <a:extLst>
              <a:ext uri="{FF2B5EF4-FFF2-40B4-BE49-F238E27FC236}">
                <a16:creationId xmlns:a16="http://schemas.microsoft.com/office/drawing/2014/main" id="{3C3E7197-69F0-5E3E-E696-D2041BE0F1B9}"/>
              </a:ext>
            </a:extLst>
          </p:cNvPr>
          <p:cNvPicPr>
            <a:picLocks noChangeAspect="1"/>
          </p:cNvPicPr>
          <p:nvPr/>
        </p:nvPicPr>
        <p:blipFill rotWithShape="1">
          <a:blip r:embed="rId4"/>
          <a:srcRect t="27496"/>
          <a:stretch/>
        </p:blipFill>
        <p:spPr>
          <a:xfrm>
            <a:off x="4844319" y="5680791"/>
            <a:ext cx="281085" cy="313173"/>
          </a:xfrm>
          <a:prstGeom prst="rect">
            <a:avLst/>
          </a:prstGeom>
        </p:spPr>
      </p:pic>
      <p:sp>
        <p:nvSpPr>
          <p:cNvPr id="8" name="Rectangle 7">
            <a:extLst>
              <a:ext uri="{FF2B5EF4-FFF2-40B4-BE49-F238E27FC236}">
                <a16:creationId xmlns:a16="http://schemas.microsoft.com/office/drawing/2014/main" id="{D67DA564-4039-71A0-59E9-F03EA94DC1B4}"/>
              </a:ext>
            </a:extLst>
          </p:cNvPr>
          <p:cNvSpPr/>
          <p:nvPr/>
        </p:nvSpPr>
        <p:spPr>
          <a:xfrm>
            <a:off x="2201662" y="5679502"/>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pic>
        <p:nvPicPr>
          <p:cNvPr id="9" name="Picture 8" descr="A picture containing drawing&#10;&#10;Description automatically generated">
            <a:extLst>
              <a:ext uri="{FF2B5EF4-FFF2-40B4-BE49-F238E27FC236}">
                <a16:creationId xmlns:a16="http://schemas.microsoft.com/office/drawing/2014/main" id="{6CFA6FBA-6246-408E-3070-A99822653362}"/>
              </a:ext>
            </a:extLst>
          </p:cNvPr>
          <p:cNvPicPr/>
          <p:nvPr/>
        </p:nvPicPr>
        <p:blipFill rotWithShape="1">
          <a:blip r:embed="rId5"/>
          <a:srcRect r="9527"/>
          <a:stretch/>
        </p:blipFill>
        <p:spPr>
          <a:xfrm>
            <a:off x="2162175" y="4856200"/>
            <a:ext cx="880588" cy="793303"/>
          </a:xfrm>
          <a:prstGeom prst="rect">
            <a:avLst/>
          </a:prstGeom>
        </p:spPr>
      </p:pic>
      <p:sp>
        <p:nvSpPr>
          <p:cNvPr id="10" name="Rectangle 9">
            <a:extLst>
              <a:ext uri="{FF2B5EF4-FFF2-40B4-BE49-F238E27FC236}">
                <a16:creationId xmlns:a16="http://schemas.microsoft.com/office/drawing/2014/main" id="{65FABD7F-75BE-05CD-C1E8-2E7B568DA43F}"/>
              </a:ext>
            </a:extLst>
          </p:cNvPr>
          <p:cNvSpPr/>
          <p:nvPr/>
        </p:nvSpPr>
        <p:spPr>
          <a:xfrm>
            <a:off x="3349475" y="5685397"/>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T</a:t>
            </a:r>
          </a:p>
        </p:txBody>
      </p:sp>
      <p:pic>
        <p:nvPicPr>
          <p:cNvPr id="18" name="Picture 17" descr="A picture containing drawing&#10;&#10;Description automatically generated">
            <a:extLst>
              <a:ext uri="{FF2B5EF4-FFF2-40B4-BE49-F238E27FC236}">
                <a16:creationId xmlns:a16="http://schemas.microsoft.com/office/drawing/2014/main" id="{1F2FE301-90FF-279E-08ED-D0E8E6076870}"/>
              </a:ext>
            </a:extLst>
          </p:cNvPr>
          <p:cNvPicPr/>
          <p:nvPr/>
        </p:nvPicPr>
        <p:blipFill rotWithShape="1">
          <a:blip r:embed="rId5"/>
          <a:srcRect r="9527"/>
          <a:stretch/>
        </p:blipFill>
        <p:spPr>
          <a:xfrm>
            <a:off x="3288530" y="4885655"/>
            <a:ext cx="880588" cy="793303"/>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BEAD4BA5-9D29-F7EB-0DD9-F4EB2E56D1EC}"/>
              </a:ext>
            </a:extLst>
          </p:cNvPr>
          <p:cNvPicPr/>
          <p:nvPr/>
        </p:nvPicPr>
        <p:blipFill rotWithShape="1">
          <a:blip r:embed="rId6"/>
          <a:srcRect l="560" r="11276"/>
          <a:stretch/>
        </p:blipFill>
        <p:spPr>
          <a:xfrm>
            <a:off x="4464462" y="4873080"/>
            <a:ext cx="880588" cy="809388"/>
          </a:xfrm>
          <a:prstGeom prst="rect">
            <a:avLst/>
          </a:prstGeom>
        </p:spPr>
      </p:pic>
      <p:sp>
        <p:nvSpPr>
          <p:cNvPr id="20" name="Rectangle 19">
            <a:extLst>
              <a:ext uri="{FF2B5EF4-FFF2-40B4-BE49-F238E27FC236}">
                <a16:creationId xmlns:a16="http://schemas.microsoft.com/office/drawing/2014/main" id="{C0A35A72-4860-28F8-A4FD-E5F99E69BDD5}"/>
              </a:ext>
            </a:extLst>
          </p:cNvPr>
          <p:cNvSpPr/>
          <p:nvPr/>
        </p:nvSpPr>
        <p:spPr>
          <a:xfrm>
            <a:off x="2927183" y="5050562"/>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21" name="Rectangle 20">
            <a:extLst>
              <a:ext uri="{FF2B5EF4-FFF2-40B4-BE49-F238E27FC236}">
                <a16:creationId xmlns:a16="http://schemas.microsoft.com/office/drawing/2014/main" id="{C6B2E485-534D-A92E-9CC3-D90FBCEE9870}"/>
              </a:ext>
            </a:extLst>
          </p:cNvPr>
          <p:cNvSpPr/>
          <p:nvPr/>
        </p:nvSpPr>
        <p:spPr>
          <a:xfrm>
            <a:off x="4427114" y="5837378"/>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1,s</a:t>
            </a:r>
          </a:p>
        </p:txBody>
      </p:sp>
      <p:pic>
        <p:nvPicPr>
          <p:cNvPr id="23" name="Picture 22">
            <a:extLst>
              <a:ext uri="{FF2B5EF4-FFF2-40B4-BE49-F238E27FC236}">
                <a16:creationId xmlns:a16="http://schemas.microsoft.com/office/drawing/2014/main" id="{CEC14E31-B0CD-65FF-B387-9B2F04FEDFF9}"/>
              </a:ext>
            </a:extLst>
          </p:cNvPr>
          <p:cNvPicPr>
            <a:picLocks noChangeAspect="1"/>
          </p:cNvPicPr>
          <p:nvPr/>
        </p:nvPicPr>
        <p:blipFill rotWithShape="1">
          <a:blip r:embed="rId4"/>
          <a:srcRect t="27496"/>
          <a:stretch/>
        </p:blipFill>
        <p:spPr>
          <a:xfrm>
            <a:off x="6210388" y="5667288"/>
            <a:ext cx="281085" cy="313173"/>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65FDB59A-1FD7-59B8-A787-FA69A24B2BC8}"/>
              </a:ext>
            </a:extLst>
          </p:cNvPr>
          <p:cNvPicPr/>
          <p:nvPr/>
        </p:nvPicPr>
        <p:blipFill rotWithShape="1">
          <a:blip r:embed="rId6"/>
          <a:srcRect l="560" r="11276"/>
          <a:stretch/>
        </p:blipFill>
        <p:spPr>
          <a:xfrm>
            <a:off x="5841478" y="4884780"/>
            <a:ext cx="880588" cy="809388"/>
          </a:xfrm>
          <a:prstGeom prst="rect">
            <a:avLst/>
          </a:prstGeom>
        </p:spPr>
      </p:pic>
      <p:sp>
        <p:nvSpPr>
          <p:cNvPr id="25" name="Rectangle 24">
            <a:extLst>
              <a:ext uri="{FF2B5EF4-FFF2-40B4-BE49-F238E27FC236}">
                <a16:creationId xmlns:a16="http://schemas.microsoft.com/office/drawing/2014/main" id="{E08558B9-B5D8-F157-4BDA-5247B4252847}"/>
              </a:ext>
            </a:extLst>
          </p:cNvPr>
          <p:cNvSpPr/>
          <p:nvPr/>
        </p:nvSpPr>
        <p:spPr>
          <a:xfrm>
            <a:off x="5793183" y="5823875"/>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T,S</a:t>
            </a:r>
          </a:p>
        </p:txBody>
      </p:sp>
      <p:sp>
        <p:nvSpPr>
          <p:cNvPr id="26" name="Rectangle 25">
            <a:extLst>
              <a:ext uri="{FF2B5EF4-FFF2-40B4-BE49-F238E27FC236}">
                <a16:creationId xmlns:a16="http://schemas.microsoft.com/office/drawing/2014/main" id="{1012E7EE-2A2D-51AE-998C-69721EA2353F}"/>
              </a:ext>
            </a:extLst>
          </p:cNvPr>
          <p:cNvSpPr/>
          <p:nvPr/>
        </p:nvSpPr>
        <p:spPr>
          <a:xfrm>
            <a:off x="5358146" y="5060400"/>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27" name="Rectangle 26">
            <a:extLst>
              <a:ext uri="{FF2B5EF4-FFF2-40B4-BE49-F238E27FC236}">
                <a16:creationId xmlns:a16="http://schemas.microsoft.com/office/drawing/2014/main" id="{9344D33B-259F-2335-5F7D-F49084F8643C}"/>
              </a:ext>
            </a:extLst>
          </p:cNvPr>
          <p:cNvSpPr/>
          <p:nvPr/>
        </p:nvSpPr>
        <p:spPr>
          <a:xfrm>
            <a:off x="2343417" y="6227082"/>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8" name="Rectangle 27">
            <a:extLst>
              <a:ext uri="{FF2B5EF4-FFF2-40B4-BE49-F238E27FC236}">
                <a16:creationId xmlns:a16="http://schemas.microsoft.com/office/drawing/2014/main" id="{5DC6051E-4073-7815-61B7-86E72B4C229C}"/>
              </a:ext>
            </a:extLst>
          </p:cNvPr>
          <p:cNvSpPr/>
          <p:nvPr/>
        </p:nvSpPr>
        <p:spPr>
          <a:xfrm>
            <a:off x="3512177" y="6234802"/>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9" name="Rectangle 28">
            <a:extLst>
              <a:ext uri="{FF2B5EF4-FFF2-40B4-BE49-F238E27FC236}">
                <a16:creationId xmlns:a16="http://schemas.microsoft.com/office/drawing/2014/main" id="{75F68BEB-98DB-BB21-399A-AE79EFC6D245}"/>
              </a:ext>
            </a:extLst>
          </p:cNvPr>
          <p:cNvSpPr/>
          <p:nvPr/>
        </p:nvSpPr>
        <p:spPr>
          <a:xfrm>
            <a:off x="4607300" y="6222889"/>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0</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0" name="Rectangle 29">
            <a:extLst>
              <a:ext uri="{FF2B5EF4-FFF2-40B4-BE49-F238E27FC236}">
                <a16:creationId xmlns:a16="http://schemas.microsoft.com/office/drawing/2014/main" id="{763DC03B-2293-EB52-B741-6DA8CAEB335D}"/>
              </a:ext>
            </a:extLst>
          </p:cNvPr>
          <p:cNvSpPr/>
          <p:nvPr/>
        </p:nvSpPr>
        <p:spPr>
          <a:xfrm>
            <a:off x="6022720" y="6218328"/>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0</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1" name="Rectangle 30">
            <a:extLst>
              <a:ext uri="{FF2B5EF4-FFF2-40B4-BE49-F238E27FC236}">
                <a16:creationId xmlns:a16="http://schemas.microsoft.com/office/drawing/2014/main" id="{E96FD166-E34F-61A2-C162-614562319997}"/>
              </a:ext>
            </a:extLst>
          </p:cNvPr>
          <p:cNvSpPr/>
          <p:nvPr/>
        </p:nvSpPr>
        <p:spPr>
          <a:xfrm>
            <a:off x="2927183" y="6194998"/>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32" name="Rectangle 31">
            <a:extLst>
              <a:ext uri="{FF2B5EF4-FFF2-40B4-BE49-F238E27FC236}">
                <a16:creationId xmlns:a16="http://schemas.microsoft.com/office/drawing/2014/main" id="{37395B4B-4AE7-C6FD-44CE-9E86232A8957}"/>
              </a:ext>
            </a:extLst>
          </p:cNvPr>
          <p:cNvSpPr/>
          <p:nvPr/>
        </p:nvSpPr>
        <p:spPr>
          <a:xfrm>
            <a:off x="5334493" y="6202149"/>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cxnSp>
        <p:nvCxnSpPr>
          <p:cNvPr id="33" name="Straight Connector 32">
            <a:extLst>
              <a:ext uri="{FF2B5EF4-FFF2-40B4-BE49-F238E27FC236}">
                <a16:creationId xmlns:a16="http://schemas.microsoft.com/office/drawing/2014/main" id="{75B12377-F826-C356-186D-263A118CBEAF}"/>
              </a:ext>
            </a:extLst>
          </p:cNvPr>
          <p:cNvCxnSpPr>
            <a:cxnSpLocks/>
          </p:cNvCxnSpPr>
          <p:nvPr/>
        </p:nvCxnSpPr>
        <p:spPr>
          <a:xfrm flipV="1">
            <a:off x="4325803" y="4550885"/>
            <a:ext cx="0" cy="2366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C398BE8-43A8-9F75-1711-9DF2A36628E5}"/>
              </a:ext>
            </a:extLst>
          </p:cNvPr>
          <p:cNvSpPr/>
          <p:nvPr/>
        </p:nvSpPr>
        <p:spPr>
          <a:xfrm>
            <a:off x="2677753" y="4391187"/>
            <a:ext cx="935236"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35" name="Rectangle 34">
            <a:extLst>
              <a:ext uri="{FF2B5EF4-FFF2-40B4-BE49-F238E27FC236}">
                <a16:creationId xmlns:a16="http://schemas.microsoft.com/office/drawing/2014/main" id="{84F8A512-59AC-4196-431F-0854FFD7F63F}"/>
              </a:ext>
            </a:extLst>
          </p:cNvPr>
          <p:cNvSpPr/>
          <p:nvPr/>
        </p:nvSpPr>
        <p:spPr>
          <a:xfrm>
            <a:off x="4959935" y="4391187"/>
            <a:ext cx="1247757"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36" name="Rectangle 35">
            <a:extLst>
              <a:ext uri="{FF2B5EF4-FFF2-40B4-BE49-F238E27FC236}">
                <a16:creationId xmlns:a16="http://schemas.microsoft.com/office/drawing/2014/main" id="{3FCF135B-3AD2-21B6-D7C8-4F9323B79C04}"/>
              </a:ext>
            </a:extLst>
          </p:cNvPr>
          <p:cNvSpPr/>
          <p:nvPr/>
        </p:nvSpPr>
        <p:spPr>
          <a:xfrm>
            <a:off x="1195604" y="6224034"/>
            <a:ext cx="1247757" cy="338554"/>
          </a:xfrm>
          <a:prstGeom prst="rect">
            <a:avLst/>
          </a:prstGeom>
        </p:spPr>
        <p:txBody>
          <a:bodyPr wrap="square">
            <a:spAutoFit/>
          </a:bodyPr>
          <a:lstStyle/>
          <a:p>
            <a:pPr lvl="0" algn="ctr"/>
            <a:r>
              <a:rPr lang="en-US" sz="2400" b="1"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labels</a:t>
            </a:r>
          </a:p>
        </p:txBody>
      </p:sp>
    </p:spTree>
    <p:extLst>
      <p:ext uri="{BB962C8B-B14F-4D97-AF65-F5344CB8AC3E}">
        <p14:creationId xmlns:p14="http://schemas.microsoft.com/office/powerpoint/2010/main" val="107660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6" end="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8"/>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32"/>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4"/>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5"/>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5" grpId="0" animBg="1"/>
      <p:bldP spid="12" grpId="0" animBg="1"/>
      <p:bldP spid="8" grpId="0"/>
      <p:bldP spid="8" grpId="1"/>
      <p:bldP spid="10" grpId="0"/>
      <p:bldP spid="10" grpId="1"/>
      <p:bldP spid="20" grpId="0"/>
      <p:bldP spid="20" grpId="1"/>
      <p:bldP spid="21" grpId="0"/>
      <p:bldP spid="21"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4" grpId="0" animBg="1"/>
      <p:bldP spid="34" grpId="1" animBg="1"/>
      <p:bldP spid="35" grpId="0" animBg="1"/>
      <p:bldP spid="35" grpId="1" animBg="1"/>
      <p:bldP spid="36" grpId="0"/>
      <p:bldP spid="36" grpId="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280529"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Implementation</a:t>
            </a:r>
            <a:endParaRPr lang="en-US" sz="2800" b="1" dirty="0">
              <a:solidFill>
                <a:srgbClr val="FFC000"/>
              </a:solidFill>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2837965"/>
            <a:ext cx="7886700" cy="3984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Start with random initial </a:t>
            </a: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For            , use our model to obtain</a:t>
            </a: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Solve inner maximization to obtain</a:t>
            </a: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Given      ,     compute numerical gradients of loss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w.r.t.</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t>
            </a: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Repeat until convergence</a:t>
            </a:r>
            <a:endPar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3" name="Picture 2">
            <a:extLst>
              <a:ext uri="{FF2B5EF4-FFF2-40B4-BE49-F238E27FC236}">
                <a16:creationId xmlns:a16="http://schemas.microsoft.com/office/drawing/2014/main" id="{F031CC59-7DD1-2947-82AB-82E6EAA534DA}"/>
              </a:ext>
            </a:extLst>
          </p:cNvPr>
          <p:cNvPicPr>
            <a:picLocks noChangeAspect="1"/>
          </p:cNvPicPr>
          <p:nvPr/>
        </p:nvPicPr>
        <p:blipFill>
          <a:blip r:embed="rId3"/>
          <a:stretch>
            <a:fillRect/>
          </a:stretch>
        </p:blipFill>
        <p:spPr>
          <a:xfrm>
            <a:off x="1449263" y="1544051"/>
            <a:ext cx="6245475" cy="1067727"/>
          </a:xfrm>
          <a:prstGeom prst="rect">
            <a:avLst/>
          </a:prstGeom>
        </p:spPr>
      </p:pic>
      <p:pic>
        <p:nvPicPr>
          <p:cNvPr id="4" name="Picture 3">
            <a:extLst>
              <a:ext uri="{FF2B5EF4-FFF2-40B4-BE49-F238E27FC236}">
                <a16:creationId xmlns:a16="http://schemas.microsoft.com/office/drawing/2014/main" id="{617F9A6C-13F3-B342-8DC3-17404D4BBB5A}"/>
              </a:ext>
            </a:extLst>
          </p:cNvPr>
          <p:cNvPicPr>
            <a:picLocks noChangeAspect="1"/>
          </p:cNvPicPr>
          <p:nvPr/>
        </p:nvPicPr>
        <p:blipFill>
          <a:blip r:embed="rId4"/>
          <a:stretch>
            <a:fillRect/>
          </a:stretch>
        </p:blipFill>
        <p:spPr>
          <a:xfrm>
            <a:off x="3481646" y="2741848"/>
            <a:ext cx="989473" cy="453277"/>
          </a:xfrm>
          <a:prstGeom prst="rect">
            <a:avLst/>
          </a:prstGeom>
        </p:spPr>
      </p:pic>
      <p:pic>
        <p:nvPicPr>
          <p:cNvPr id="5" name="Picture 4">
            <a:extLst>
              <a:ext uri="{FF2B5EF4-FFF2-40B4-BE49-F238E27FC236}">
                <a16:creationId xmlns:a16="http://schemas.microsoft.com/office/drawing/2014/main" id="{D7B96B61-B940-8D46-BC91-0A1321538EC4}"/>
              </a:ext>
            </a:extLst>
          </p:cNvPr>
          <p:cNvPicPr>
            <a:picLocks noChangeAspect="1"/>
          </p:cNvPicPr>
          <p:nvPr/>
        </p:nvPicPr>
        <p:blipFill>
          <a:blip r:embed="rId5"/>
          <a:stretch>
            <a:fillRect/>
          </a:stretch>
        </p:blipFill>
        <p:spPr>
          <a:xfrm>
            <a:off x="1632569" y="3164890"/>
            <a:ext cx="983732" cy="405066"/>
          </a:xfrm>
          <a:prstGeom prst="rect">
            <a:avLst/>
          </a:prstGeom>
        </p:spPr>
      </p:pic>
      <p:pic>
        <p:nvPicPr>
          <p:cNvPr id="9" name="Picture 8">
            <a:extLst>
              <a:ext uri="{FF2B5EF4-FFF2-40B4-BE49-F238E27FC236}">
                <a16:creationId xmlns:a16="http://schemas.microsoft.com/office/drawing/2014/main" id="{2DB39A69-4D0C-0F4D-9DCB-C2D2C6D6B49D}"/>
              </a:ext>
            </a:extLst>
          </p:cNvPr>
          <p:cNvPicPr>
            <a:picLocks noChangeAspect="1"/>
          </p:cNvPicPr>
          <p:nvPr/>
        </p:nvPicPr>
        <p:blipFill>
          <a:blip r:embed="rId6"/>
          <a:stretch>
            <a:fillRect/>
          </a:stretch>
        </p:blipFill>
        <p:spPr>
          <a:xfrm>
            <a:off x="5347411" y="3147883"/>
            <a:ext cx="606991" cy="396568"/>
          </a:xfrm>
          <a:prstGeom prst="rect">
            <a:avLst/>
          </a:prstGeom>
        </p:spPr>
      </p:pic>
      <p:pic>
        <p:nvPicPr>
          <p:cNvPr id="10" name="Picture 9">
            <a:extLst>
              <a:ext uri="{FF2B5EF4-FFF2-40B4-BE49-F238E27FC236}">
                <a16:creationId xmlns:a16="http://schemas.microsoft.com/office/drawing/2014/main" id="{ECC742DE-6EC9-8746-A1FD-F8348F29413C}"/>
              </a:ext>
            </a:extLst>
          </p:cNvPr>
          <p:cNvPicPr>
            <a:picLocks noChangeAspect="1"/>
          </p:cNvPicPr>
          <p:nvPr/>
        </p:nvPicPr>
        <p:blipFill>
          <a:blip r:embed="rId7"/>
          <a:stretch>
            <a:fillRect/>
          </a:stretch>
        </p:blipFill>
        <p:spPr>
          <a:xfrm>
            <a:off x="4983617" y="3562739"/>
            <a:ext cx="490768" cy="323442"/>
          </a:xfrm>
          <a:prstGeom prst="rect">
            <a:avLst/>
          </a:prstGeom>
        </p:spPr>
      </p:pic>
      <p:sp>
        <p:nvSpPr>
          <p:cNvPr id="12" name="Rectangle 11">
            <a:extLst>
              <a:ext uri="{FF2B5EF4-FFF2-40B4-BE49-F238E27FC236}">
                <a16:creationId xmlns:a16="http://schemas.microsoft.com/office/drawing/2014/main" id="{398D34B4-8DAA-6047-9E70-0BC66E33E731}"/>
              </a:ext>
            </a:extLst>
          </p:cNvPr>
          <p:cNvSpPr/>
          <p:nvPr/>
        </p:nvSpPr>
        <p:spPr>
          <a:xfrm>
            <a:off x="9243354" y="1143941"/>
            <a:ext cx="3136738"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“Cross-Entropy Loss”</a:t>
            </a:r>
          </a:p>
        </p:txBody>
      </p:sp>
      <p:pic>
        <p:nvPicPr>
          <p:cNvPr id="11" name="Picture 10">
            <a:extLst>
              <a:ext uri="{FF2B5EF4-FFF2-40B4-BE49-F238E27FC236}">
                <a16:creationId xmlns:a16="http://schemas.microsoft.com/office/drawing/2014/main" id="{3BC84DF5-EB11-A248-B7CE-C7B038C4D66A}"/>
              </a:ext>
            </a:extLst>
          </p:cNvPr>
          <p:cNvPicPr>
            <a:picLocks noChangeAspect="1"/>
          </p:cNvPicPr>
          <p:nvPr/>
        </p:nvPicPr>
        <p:blipFill>
          <a:blip r:embed="rId8"/>
          <a:stretch>
            <a:fillRect/>
          </a:stretch>
        </p:blipFill>
        <p:spPr>
          <a:xfrm>
            <a:off x="1852121" y="4798794"/>
            <a:ext cx="794607" cy="404661"/>
          </a:xfrm>
          <a:prstGeom prst="rect">
            <a:avLst/>
          </a:prstGeom>
        </p:spPr>
      </p:pic>
      <p:pic>
        <p:nvPicPr>
          <p:cNvPr id="13" name="Picture 12">
            <a:extLst>
              <a:ext uri="{FF2B5EF4-FFF2-40B4-BE49-F238E27FC236}">
                <a16:creationId xmlns:a16="http://schemas.microsoft.com/office/drawing/2014/main" id="{75C171E2-4700-1640-84DB-41E6A56ABAAA}"/>
              </a:ext>
            </a:extLst>
          </p:cNvPr>
          <p:cNvPicPr>
            <a:picLocks noChangeAspect="1"/>
          </p:cNvPicPr>
          <p:nvPr/>
        </p:nvPicPr>
        <p:blipFill>
          <a:blip r:embed="rId9"/>
          <a:stretch>
            <a:fillRect/>
          </a:stretch>
        </p:blipFill>
        <p:spPr>
          <a:xfrm>
            <a:off x="7316165" y="4803273"/>
            <a:ext cx="300987" cy="401317"/>
          </a:xfrm>
          <a:prstGeom prst="rect">
            <a:avLst/>
          </a:prstGeom>
        </p:spPr>
      </p:pic>
      <p:sp>
        <p:nvSpPr>
          <p:cNvPr id="16" name="Rectangle 15">
            <a:extLst>
              <a:ext uri="{FF2B5EF4-FFF2-40B4-BE49-F238E27FC236}">
                <a16:creationId xmlns:a16="http://schemas.microsoft.com/office/drawing/2014/main" id="{0A398EA5-1A38-724D-94B1-F2B6DD9CB988}"/>
              </a:ext>
            </a:extLst>
          </p:cNvPr>
          <p:cNvSpPr/>
          <p:nvPr/>
        </p:nvSpPr>
        <p:spPr>
          <a:xfrm>
            <a:off x="2089159" y="4147482"/>
            <a:ext cx="5276231" cy="400110"/>
          </a:xfrm>
          <a:prstGeom prst="rect">
            <a:avLst/>
          </a:prstGeom>
          <a:solidFill>
            <a:schemeClr val="accent2">
              <a:lumMod val="20000"/>
              <a:lumOff val="80000"/>
            </a:schemeClr>
          </a:solidFill>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NN with 3 hidden layers + sigmoid activation</a:t>
            </a:r>
          </a:p>
        </p:txBody>
      </p:sp>
      <p:pic>
        <p:nvPicPr>
          <p:cNvPr id="14" name="Picture 13">
            <a:extLst>
              <a:ext uri="{FF2B5EF4-FFF2-40B4-BE49-F238E27FC236}">
                <a16:creationId xmlns:a16="http://schemas.microsoft.com/office/drawing/2014/main" id="{F974195D-1606-B64D-B590-5420C2BE1E86}"/>
              </a:ext>
            </a:extLst>
          </p:cNvPr>
          <p:cNvPicPr>
            <a:picLocks noChangeAspect="1"/>
          </p:cNvPicPr>
          <p:nvPr/>
        </p:nvPicPr>
        <p:blipFill>
          <a:blip r:embed="rId10"/>
          <a:stretch>
            <a:fillRect/>
          </a:stretch>
        </p:blipFill>
        <p:spPr>
          <a:xfrm>
            <a:off x="7949560" y="4732221"/>
            <a:ext cx="1014889" cy="537805"/>
          </a:xfrm>
          <a:prstGeom prst="rect">
            <a:avLst/>
          </a:prstGeom>
        </p:spPr>
      </p:pic>
      <p:pic>
        <p:nvPicPr>
          <p:cNvPr id="15" name="Picture 14">
            <a:extLst>
              <a:ext uri="{FF2B5EF4-FFF2-40B4-BE49-F238E27FC236}">
                <a16:creationId xmlns:a16="http://schemas.microsoft.com/office/drawing/2014/main" id="{5AA5ED56-CF8F-F84D-BF97-18DE3134D773}"/>
              </a:ext>
            </a:extLst>
          </p:cNvPr>
          <p:cNvPicPr>
            <a:picLocks noChangeAspect="1"/>
          </p:cNvPicPr>
          <p:nvPr/>
        </p:nvPicPr>
        <p:blipFill>
          <a:blip r:embed="rId11"/>
          <a:stretch>
            <a:fillRect/>
          </a:stretch>
        </p:blipFill>
        <p:spPr>
          <a:xfrm>
            <a:off x="4040626" y="5964012"/>
            <a:ext cx="1188375" cy="425039"/>
          </a:xfrm>
          <a:prstGeom prst="rect">
            <a:avLst/>
          </a:prstGeom>
        </p:spPr>
      </p:pic>
      <p:pic>
        <p:nvPicPr>
          <p:cNvPr id="17" name="Picture 16">
            <a:extLst>
              <a:ext uri="{FF2B5EF4-FFF2-40B4-BE49-F238E27FC236}">
                <a16:creationId xmlns:a16="http://schemas.microsoft.com/office/drawing/2014/main" id="{0648D0D7-8419-A648-83BC-A3FC47E3BCB2}"/>
              </a:ext>
            </a:extLst>
          </p:cNvPr>
          <p:cNvPicPr>
            <a:picLocks noChangeAspect="1"/>
          </p:cNvPicPr>
          <p:nvPr/>
        </p:nvPicPr>
        <p:blipFill>
          <a:blip r:embed="rId12"/>
          <a:stretch>
            <a:fillRect/>
          </a:stretch>
        </p:blipFill>
        <p:spPr>
          <a:xfrm>
            <a:off x="1609425" y="5316518"/>
            <a:ext cx="6235700" cy="495300"/>
          </a:xfrm>
          <a:prstGeom prst="rect">
            <a:avLst/>
          </a:prstGeom>
        </p:spPr>
      </p:pic>
      <p:sp>
        <p:nvSpPr>
          <p:cNvPr id="19" name="Rectangle 18">
            <a:extLst>
              <a:ext uri="{FF2B5EF4-FFF2-40B4-BE49-F238E27FC236}">
                <a16:creationId xmlns:a16="http://schemas.microsoft.com/office/drawing/2014/main" id="{F491E9E1-710F-EB45-B7C6-6EBCC0C0882D}"/>
              </a:ext>
            </a:extLst>
          </p:cNvPr>
          <p:cNvSpPr/>
          <p:nvPr/>
        </p:nvSpPr>
        <p:spPr>
          <a:xfrm>
            <a:off x="3351311" y="1607944"/>
            <a:ext cx="85021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20" name="Rectangle 19">
            <a:extLst>
              <a:ext uri="{FF2B5EF4-FFF2-40B4-BE49-F238E27FC236}">
                <a16:creationId xmlns:a16="http://schemas.microsoft.com/office/drawing/2014/main" id="{519E46C4-ADD6-E941-8951-EAEFE1451FDF}"/>
              </a:ext>
            </a:extLst>
          </p:cNvPr>
          <p:cNvSpPr/>
          <p:nvPr/>
        </p:nvSpPr>
        <p:spPr>
          <a:xfrm>
            <a:off x="5750142" y="1607944"/>
            <a:ext cx="120779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21" name="Rectangle 20">
            <a:extLst>
              <a:ext uri="{FF2B5EF4-FFF2-40B4-BE49-F238E27FC236}">
                <a16:creationId xmlns:a16="http://schemas.microsoft.com/office/drawing/2014/main" id="{FF8B69AC-65B6-394F-BC99-4910E760F6B5}"/>
              </a:ext>
            </a:extLst>
          </p:cNvPr>
          <p:cNvSpPr/>
          <p:nvPr/>
        </p:nvSpPr>
        <p:spPr>
          <a:xfrm>
            <a:off x="6157595" y="3275744"/>
            <a:ext cx="120779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Tree>
    <p:extLst>
      <p:ext uri="{BB962C8B-B14F-4D97-AF65-F5344CB8AC3E}">
        <p14:creationId xmlns:p14="http://schemas.microsoft.com/office/powerpoint/2010/main" val="3286221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2E55AE-59F3-2A1B-2BCA-7CFB9E506159}"/>
              </a:ext>
            </a:extLst>
          </p:cNvPr>
          <p:cNvPicPr>
            <a:picLocks noChangeAspect="1"/>
          </p:cNvPicPr>
          <p:nvPr/>
        </p:nvPicPr>
        <p:blipFill>
          <a:blip r:embed="rId3"/>
          <a:stretch>
            <a:fillRect/>
          </a:stretch>
        </p:blipFill>
        <p:spPr>
          <a:xfrm>
            <a:off x="3147405" y="2757515"/>
            <a:ext cx="5790943" cy="3668106"/>
          </a:xfrm>
          <a:prstGeom prst="rect">
            <a:avLst/>
          </a:prstGeom>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mc:AlternateContent xmlns:mc="http://schemas.openxmlformats.org/markup-compatibility/2006" xmlns:a14="http://schemas.microsoft.com/office/drawing/2010/main">
        <mc:Choice Requires="a14">
          <p:graphicFrame>
            <p:nvGraphicFramePr>
              <p:cNvPr id="20" name="Table 2">
                <a:extLst>
                  <a:ext uri="{FF2B5EF4-FFF2-40B4-BE49-F238E27FC236}">
                    <a16:creationId xmlns:a16="http://schemas.microsoft.com/office/drawing/2014/main" id="{D16B9EBC-07F2-B045-BE0B-0643E750F81B}"/>
                  </a:ext>
                </a:extLst>
              </p:cNvPr>
              <p:cNvGraphicFramePr>
                <a:graphicFrameLocks noGrp="1"/>
              </p:cNvGraphicFramePr>
              <p:nvPr>
                <p:extLst>
                  <p:ext uri="{D42A27DB-BD31-4B8C-83A1-F6EECF244321}">
                    <p14:modId xmlns:p14="http://schemas.microsoft.com/office/powerpoint/2010/main" val="2505922677"/>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0" name="Table 2">
                <a:extLst>
                  <a:ext uri="{FF2B5EF4-FFF2-40B4-BE49-F238E27FC236}">
                    <a16:creationId xmlns:a16="http://schemas.microsoft.com/office/drawing/2014/main" id="{D16B9EBC-07F2-B045-BE0B-0643E750F81B}"/>
                  </a:ext>
                </a:extLst>
              </p:cNvPr>
              <p:cNvGraphicFramePr>
                <a:graphicFrameLocks noGrp="1"/>
              </p:cNvGraphicFramePr>
              <p:nvPr>
                <p:extLst>
                  <p:ext uri="{D42A27DB-BD31-4B8C-83A1-F6EECF244321}">
                    <p14:modId xmlns:p14="http://schemas.microsoft.com/office/powerpoint/2010/main" val="2505922677"/>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
        <p:nvSpPr>
          <p:cNvPr id="12" name="Rectangle 11">
            <a:extLst>
              <a:ext uri="{FF2B5EF4-FFF2-40B4-BE49-F238E27FC236}">
                <a16:creationId xmlns:a16="http://schemas.microsoft.com/office/drawing/2014/main" id="{B3BC5C65-33EC-C347-9ACA-5685800B8A8B}"/>
              </a:ext>
            </a:extLst>
          </p:cNvPr>
          <p:cNvSpPr/>
          <p:nvPr/>
        </p:nvSpPr>
        <p:spPr>
          <a:xfrm>
            <a:off x="14278086" y="2970332"/>
            <a:ext cx="2195809" cy="27559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A5F255-8F0E-C846-97CA-599DFB809D85}"/>
              </a:ext>
            </a:extLst>
          </p:cNvPr>
          <p:cNvSpPr/>
          <p:nvPr/>
        </p:nvSpPr>
        <p:spPr>
          <a:xfrm>
            <a:off x="11897697" y="2970332"/>
            <a:ext cx="1269725" cy="400110"/>
          </a:xfrm>
          <a:prstGeom prst="rect">
            <a:avLst/>
          </a:prstGeom>
          <a:noFill/>
        </p:spPr>
        <p:txBody>
          <a:bodyPr wrap="square">
            <a:spAutoFit/>
          </a:bodyPr>
          <a:lstStyle/>
          <a:p>
            <a:pPr lvl="0" algn="ctr"/>
            <a:r>
              <a:rPr lang="en-US" sz="2000" b="1" dirty="0">
                <a:solidFill>
                  <a:srgbClr val="00B0F0"/>
                </a:solidFill>
                <a:latin typeface="CMU Sans Serif Medium" panose="02000603000000000000" pitchFamily="2" charset="0"/>
                <a:ea typeface="CMU Sans Serif Medium" panose="02000603000000000000" pitchFamily="2" charset="0"/>
                <a:cs typeface="CMU Sans Serif Medium" panose="02000603000000000000" pitchFamily="2" charset="0"/>
              </a:rPr>
              <a:t>Low-cost</a:t>
            </a:r>
          </a:p>
        </p:txBody>
      </p:sp>
      <p:sp>
        <p:nvSpPr>
          <p:cNvPr id="14" name="Rectangle 13">
            <a:extLst>
              <a:ext uri="{FF2B5EF4-FFF2-40B4-BE49-F238E27FC236}">
                <a16:creationId xmlns:a16="http://schemas.microsoft.com/office/drawing/2014/main" id="{9D2436BD-0C31-FC49-BC27-F9D33FECAED0}"/>
              </a:ext>
            </a:extLst>
          </p:cNvPr>
          <p:cNvSpPr/>
          <p:nvPr/>
        </p:nvSpPr>
        <p:spPr>
          <a:xfrm>
            <a:off x="15204170" y="2970332"/>
            <a:ext cx="1269725" cy="400110"/>
          </a:xfrm>
          <a:prstGeom prst="rect">
            <a:avLst/>
          </a:prstGeom>
          <a:noFill/>
        </p:spPr>
        <p:txBody>
          <a:bodyPr wrap="square">
            <a:spAutoFit/>
          </a:bodyPr>
          <a:lstStyle/>
          <a:p>
            <a:pPr lvl="0" algn="ctr"/>
            <a:r>
              <a:rPr lang="en-US" sz="2000" b="1"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High-cost</a:t>
            </a:r>
          </a:p>
        </p:txBody>
      </p:sp>
      <p:sp>
        <p:nvSpPr>
          <p:cNvPr id="15" name="Rectangle 14">
            <a:extLst>
              <a:ext uri="{FF2B5EF4-FFF2-40B4-BE49-F238E27FC236}">
                <a16:creationId xmlns:a16="http://schemas.microsoft.com/office/drawing/2014/main" id="{E271418A-6F57-0544-A677-D2A0EE9365A6}"/>
              </a:ext>
            </a:extLst>
          </p:cNvPr>
          <p:cNvSpPr/>
          <p:nvPr/>
        </p:nvSpPr>
        <p:spPr>
          <a:xfrm>
            <a:off x="1127361" y="2691581"/>
            <a:ext cx="2100942" cy="1015663"/>
          </a:xfrm>
          <a:prstGeom prst="rect">
            <a:avLst/>
          </a:prstGeom>
          <a:noFill/>
        </p:spPr>
        <p:txBody>
          <a:bodyPr wrap="square">
            <a:spAutoFit/>
          </a:bodyPr>
          <a:lstStyle/>
          <a:p>
            <a:pPr lvl="0" algn="ctr"/>
            <a:r>
              <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$1 in 2 hours</a:t>
            </a:r>
          </a:p>
          <a:p>
            <a:pPr lvl="0" algn="ctr"/>
            <a:r>
              <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 73 cents now</a:t>
            </a:r>
            <a:endPar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6" name="Rectangle 15">
            <a:extLst>
              <a:ext uri="{FF2B5EF4-FFF2-40B4-BE49-F238E27FC236}">
                <a16:creationId xmlns:a16="http://schemas.microsoft.com/office/drawing/2014/main" id="{8EAD9E30-358C-3747-8EAA-6E9559C5845F}"/>
              </a:ext>
            </a:extLst>
          </p:cNvPr>
          <p:cNvSpPr/>
          <p:nvPr/>
        </p:nvSpPr>
        <p:spPr>
          <a:xfrm>
            <a:off x="16601651" y="4228085"/>
            <a:ext cx="1736315" cy="830997"/>
          </a:xfrm>
          <a:prstGeom prst="rect">
            <a:avLst/>
          </a:prstGeom>
        </p:spPr>
        <p:txBody>
          <a:bodyPr wrap="square">
            <a:spAutoFit/>
          </a:bodyPr>
          <a:lstStyle/>
          <a:p>
            <a:pPr lvl="0"/>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UWS, LWS, Brooklyn</a:t>
            </a:r>
          </a:p>
          <a:p>
            <a:pPr lvl="0"/>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JFK Airport</a:t>
            </a:r>
          </a:p>
        </p:txBody>
      </p:sp>
      <p:sp>
        <p:nvSpPr>
          <p:cNvPr id="17" name="Rectangle 16">
            <a:extLst>
              <a:ext uri="{FF2B5EF4-FFF2-40B4-BE49-F238E27FC236}">
                <a16:creationId xmlns:a16="http://schemas.microsoft.com/office/drawing/2014/main" id="{8EDE9165-6235-E147-B63B-19C9A3397F72}"/>
              </a:ext>
            </a:extLst>
          </p:cNvPr>
          <p:cNvSpPr/>
          <p:nvPr/>
        </p:nvSpPr>
        <p:spPr>
          <a:xfrm>
            <a:off x="11954523" y="2970332"/>
            <a:ext cx="2323564" cy="27559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2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C20842-9779-CAF1-58EE-B7A9C5CA2699}"/>
              </a:ext>
            </a:extLst>
          </p:cNvPr>
          <p:cNvPicPr>
            <a:picLocks noChangeAspect="1"/>
          </p:cNvPicPr>
          <p:nvPr/>
        </p:nvPicPr>
        <p:blipFill>
          <a:blip r:embed="rId2"/>
          <a:stretch>
            <a:fillRect/>
          </a:stretch>
        </p:blipFill>
        <p:spPr>
          <a:xfrm>
            <a:off x="187492" y="4370380"/>
            <a:ext cx="8749758" cy="1803678"/>
          </a:xfrm>
          <a:prstGeom prst="rect">
            <a:avLst/>
          </a:prstGeom>
        </p:spPr>
      </p:pic>
      <p:sp>
        <p:nvSpPr>
          <p:cNvPr id="9" name="TextBox 8">
            <a:extLst>
              <a:ext uri="{FF2B5EF4-FFF2-40B4-BE49-F238E27FC236}">
                <a16:creationId xmlns:a16="http://schemas.microsoft.com/office/drawing/2014/main" id="{FBC4BE31-63D2-9CFD-2026-30C34BE3D131}"/>
              </a:ext>
            </a:extLst>
          </p:cNvPr>
          <p:cNvSpPr txBox="1"/>
          <p:nvPr/>
        </p:nvSpPr>
        <p:spPr>
          <a:xfrm>
            <a:off x="522946" y="4071948"/>
            <a:ext cx="3911648" cy="369332"/>
          </a:xfrm>
          <a:prstGeom prst="rect">
            <a:avLst/>
          </a:prstGeom>
          <a:noFill/>
        </p:spPr>
        <p:txBody>
          <a:bodyPr wrap="none" rtlCol="0">
            <a:spAutoFit/>
          </a:bodyPr>
          <a:lstStyle/>
          <a:p>
            <a:r>
              <a:rPr lang="en-US" b="1"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P(switching to B)</a:t>
            </a:r>
            <a:r>
              <a:rPr lang="en-US"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on average weekday</a:t>
            </a:r>
          </a:p>
        </p:txBody>
      </p:sp>
      <p:sp>
        <p:nvSpPr>
          <p:cNvPr id="18" name="Rectangle 17">
            <a:extLst>
              <a:ext uri="{FF2B5EF4-FFF2-40B4-BE49-F238E27FC236}">
                <a16:creationId xmlns:a16="http://schemas.microsoft.com/office/drawing/2014/main" id="{314E821C-D5DB-3A39-7429-15E3860BC567}"/>
              </a:ext>
            </a:extLst>
          </p:cNvPr>
          <p:cNvSpPr/>
          <p:nvPr/>
        </p:nvSpPr>
        <p:spPr>
          <a:xfrm>
            <a:off x="1325880" y="3375118"/>
            <a:ext cx="6583680" cy="441960"/>
          </a:xfrm>
          <a:prstGeom prst="rect">
            <a:avLst/>
          </a:prstGeom>
          <a:gradFill flip="none" rotWithShape="1">
            <a:gsLst>
              <a:gs pos="0">
                <a:srgbClr val="00B050">
                  <a:shade val="30000"/>
                  <a:satMod val="115000"/>
                </a:srgbClr>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Fraction of workdays multihoming</a:t>
            </a:r>
          </a:p>
        </p:txBody>
      </p:sp>
      <p:sp>
        <p:nvSpPr>
          <p:cNvPr id="20" name="TextBox 19">
            <a:extLst>
              <a:ext uri="{FF2B5EF4-FFF2-40B4-BE49-F238E27FC236}">
                <a16:creationId xmlns:a16="http://schemas.microsoft.com/office/drawing/2014/main" id="{217B0695-A264-D747-DFF9-A11639F3EEFC}"/>
              </a:ext>
            </a:extLst>
          </p:cNvPr>
          <p:cNvSpPr txBox="1"/>
          <p:nvPr/>
        </p:nvSpPr>
        <p:spPr>
          <a:xfrm>
            <a:off x="6916962" y="3441856"/>
            <a:ext cx="1863276" cy="400110"/>
          </a:xfrm>
          <a:prstGeom prst="rect">
            <a:avLst/>
          </a:prstGeom>
          <a:noFill/>
        </p:spPr>
        <p:txBody>
          <a:bodyPr wrap="square" rtlCol="0">
            <a:spAutoFit/>
          </a:bodyPr>
          <a:lstStyle/>
          <a:p>
            <a:pPr algn="ctr"/>
            <a:r>
              <a:rPr lang="en-US" sz="2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42.23% </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always</a:t>
            </a:r>
          </a:p>
        </p:txBody>
      </p:sp>
      <p:sp>
        <p:nvSpPr>
          <p:cNvPr id="22" name="Left Brace 21">
            <a:extLst>
              <a:ext uri="{FF2B5EF4-FFF2-40B4-BE49-F238E27FC236}">
                <a16:creationId xmlns:a16="http://schemas.microsoft.com/office/drawing/2014/main" id="{70654F7B-FAFF-11DF-9973-DBAD6B00183A}"/>
              </a:ext>
            </a:extLst>
          </p:cNvPr>
          <p:cNvSpPr/>
          <p:nvPr/>
        </p:nvSpPr>
        <p:spPr>
          <a:xfrm rot="5400000">
            <a:off x="6190646" y="1646233"/>
            <a:ext cx="124410" cy="3270262"/>
          </a:xfrm>
          <a:prstGeom prst="leftBrace">
            <a:avLst>
              <a:gd name="adj1" fmla="val 14705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8E4E9AD-6CC8-0C7A-9B83-2447B5F72B97}"/>
              </a:ext>
            </a:extLst>
          </p:cNvPr>
          <p:cNvSpPr txBox="1"/>
          <p:nvPr/>
        </p:nvSpPr>
        <p:spPr>
          <a:xfrm>
            <a:off x="5178054" y="2875032"/>
            <a:ext cx="2149591" cy="400110"/>
          </a:xfrm>
          <a:prstGeom prst="rect">
            <a:avLst/>
          </a:prstGeom>
          <a:noFill/>
        </p:spPr>
        <p:txBody>
          <a:bodyPr wrap="square" rtlCol="0">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66.59% most days</a:t>
            </a:r>
          </a:p>
        </p:txBody>
      </p:sp>
      <p:sp>
        <p:nvSpPr>
          <p:cNvPr id="24" name="TextBox 23">
            <a:extLst>
              <a:ext uri="{FF2B5EF4-FFF2-40B4-BE49-F238E27FC236}">
                <a16:creationId xmlns:a16="http://schemas.microsoft.com/office/drawing/2014/main" id="{990CC8ED-6A63-8E47-C4CA-36A4845A3DE8}"/>
              </a:ext>
            </a:extLst>
          </p:cNvPr>
          <p:cNvSpPr txBox="1"/>
          <p:nvPr/>
        </p:nvSpPr>
        <p:spPr>
          <a:xfrm>
            <a:off x="95515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27" name="TextBox 26">
            <a:extLst>
              <a:ext uri="{FF2B5EF4-FFF2-40B4-BE49-F238E27FC236}">
                <a16:creationId xmlns:a16="http://schemas.microsoft.com/office/drawing/2014/main" id="{85FBB5E9-8539-709B-9BDF-C0622593A813}"/>
              </a:ext>
            </a:extLst>
          </p:cNvPr>
          <p:cNvSpPr txBox="1"/>
          <p:nvPr/>
        </p:nvSpPr>
        <p:spPr>
          <a:xfrm>
            <a:off x="455179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30" name="TextBox 29">
            <a:extLst>
              <a:ext uri="{FF2B5EF4-FFF2-40B4-BE49-F238E27FC236}">
                <a16:creationId xmlns:a16="http://schemas.microsoft.com/office/drawing/2014/main" id="{E2FE0576-59E4-8F6A-E0CE-0011FD11D8E3}"/>
              </a:ext>
            </a:extLst>
          </p:cNvPr>
          <p:cNvSpPr txBox="1"/>
          <p:nvPr/>
        </p:nvSpPr>
        <p:spPr>
          <a:xfrm>
            <a:off x="583195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15" name="TextBox 14">
            <a:extLst>
              <a:ext uri="{FF2B5EF4-FFF2-40B4-BE49-F238E27FC236}">
                <a16:creationId xmlns:a16="http://schemas.microsoft.com/office/drawing/2014/main" id="{4FE6270A-62D9-F7B6-4F2A-A7C7CD9C4F49}"/>
              </a:ext>
            </a:extLst>
          </p:cNvPr>
          <p:cNvSpPr txBox="1"/>
          <p:nvPr/>
        </p:nvSpPr>
        <p:spPr>
          <a:xfrm>
            <a:off x="302802" y="3393077"/>
            <a:ext cx="1863276" cy="400110"/>
          </a:xfrm>
          <a:prstGeom prst="rect">
            <a:avLst/>
          </a:prstGeom>
          <a:noFill/>
        </p:spPr>
        <p:txBody>
          <a:bodyPr wrap="square" rtlCol="0">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16.01% never</a:t>
            </a:r>
          </a:p>
        </p:txBody>
      </p:sp>
      <p:sp>
        <p:nvSpPr>
          <p:cNvPr id="31" name="TextBox 30">
            <a:extLst>
              <a:ext uri="{FF2B5EF4-FFF2-40B4-BE49-F238E27FC236}">
                <a16:creationId xmlns:a16="http://schemas.microsoft.com/office/drawing/2014/main" id="{64E6ACEF-46D6-9C14-BB51-696B0D1F556D}"/>
              </a:ext>
            </a:extLst>
          </p:cNvPr>
          <p:cNvSpPr txBox="1"/>
          <p:nvPr/>
        </p:nvSpPr>
        <p:spPr>
          <a:xfrm>
            <a:off x="7279756" y="4392209"/>
            <a:ext cx="1002800" cy="461665"/>
          </a:xfrm>
          <a:prstGeom prst="rect">
            <a:avLst/>
          </a:prstGeom>
          <a:noFill/>
        </p:spPr>
        <p:txBody>
          <a:bodyPr wrap="square" rtlCol="0">
            <a:spAutoFit/>
          </a:bodyPr>
          <a:lstStyle/>
          <a:p>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C1B8848B-080E-6B64-8F1A-A55B99341C77}"/>
                  </a:ext>
                </a:extLst>
              </p:cNvPr>
              <p:cNvGraphicFramePr>
                <a:graphicFrameLocks noGrp="1"/>
              </p:cNvGraphicFramePr>
              <p:nvPr>
                <p:extLst>
                  <p:ext uri="{D42A27DB-BD31-4B8C-83A1-F6EECF244321}">
                    <p14:modId xmlns:p14="http://schemas.microsoft.com/office/powerpoint/2010/main" val="2032296306"/>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 name="Table 2">
                <a:extLst>
                  <a:ext uri="{FF2B5EF4-FFF2-40B4-BE49-F238E27FC236}">
                    <a16:creationId xmlns:a16="http://schemas.microsoft.com/office/drawing/2014/main" id="{C1B8848B-080E-6B64-8F1A-A55B99341C77}"/>
                  </a:ext>
                </a:extLst>
              </p:cNvPr>
              <p:cNvGraphicFramePr>
                <a:graphicFrameLocks noGrp="1"/>
              </p:cNvGraphicFramePr>
              <p:nvPr>
                <p:extLst>
                  <p:ext uri="{D42A27DB-BD31-4B8C-83A1-F6EECF244321}">
                    <p14:modId xmlns:p14="http://schemas.microsoft.com/office/powerpoint/2010/main" val="2032296306"/>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
        <p:nvSpPr>
          <p:cNvPr id="3" name="Rectangle 2">
            <a:extLst>
              <a:ext uri="{FF2B5EF4-FFF2-40B4-BE49-F238E27FC236}">
                <a16:creationId xmlns:a16="http://schemas.microsoft.com/office/drawing/2014/main" id="{1D6FFEC9-C476-31B4-750F-C3AB327CD6A1}"/>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p:sp>
        <p:nvSpPr>
          <p:cNvPr id="4" name="TextBox 3">
            <a:hlinkClick r:id="rId4" action="ppaction://hlinksldjump"/>
            <a:extLst>
              <a:ext uri="{FF2B5EF4-FFF2-40B4-BE49-F238E27FC236}">
                <a16:creationId xmlns:a16="http://schemas.microsoft.com/office/drawing/2014/main" id="{EDEF8B29-8944-3ABD-CFAD-F3AA371184E9}"/>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5" name="TextBox 4">
            <a:hlinkClick r:id="rId5" action="ppaction://hlinksldjump"/>
            <a:extLst>
              <a:ext uri="{FF2B5EF4-FFF2-40B4-BE49-F238E27FC236}">
                <a16:creationId xmlns:a16="http://schemas.microsoft.com/office/drawing/2014/main" id="{9C4258F6-17AA-AD86-4ADF-E55E5200B6F5}"/>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7" name="TextBox 6">
            <a:hlinkClick r:id="rId6" action="ppaction://hlinksldjump"/>
            <a:extLst>
              <a:ext uri="{FF2B5EF4-FFF2-40B4-BE49-F238E27FC236}">
                <a16:creationId xmlns:a16="http://schemas.microsoft.com/office/drawing/2014/main" id="{A519E1A6-B1E2-E1E8-C8E7-655615626257}"/>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8" name="TextBox 7">
            <a:hlinkClick r:id="rId7" action="ppaction://hlinksldjump"/>
            <a:extLst>
              <a:ext uri="{FF2B5EF4-FFF2-40B4-BE49-F238E27FC236}">
                <a16:creationId xmlns:a16="http://schemas.microsoft.com/office/drawing/2014/main" id="{F01D8300-6836-D253-5C53-F300ED4A924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238963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4" grpId="0"/>
      <p:bldP spid="27" grpId="0"/>
      <p:bldP spid="30" grpId="0"/>
      <p:bldP spid="15" grpId="0"/>
      <p:bldP spid="31"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7" y="609978"/>
            <a:ext cx="3540038"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Multihoming </a:t>
            </a:r>
            <a:endParaRPr lang="en-US" sz="2800" b="1" dirty="0">
              <a:solidFill>
                <a:srgbClr val="FFC000"/>
              </a:solidFill>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 </a:t>
            </a:r>
          </a:p>
          <a:p>
            <a:pPr defTabSz="457200">
              <a:lnSpc>
                <a:spcPct val="100000"/>
              </a:lnSpc>
              <a:spcBef>
                <a:spcPts val="0"/>
              </a:spcBef>
            </a:pP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Workers spend less time idling. </a:t>
            </a:r>
            <a:r>
              <a:rPr lang="en-US" sz="12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(Liu, </a:t>
            </a:r>
            <a:r>
              <a:rPr lang="en-US" sz="1200" dirty="0" err="1">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Loginova</a:t>
            </a:r>
            <a:r>
              <a:rPr lang="en-US" sz="12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 &amp; Wang 2017, Bryan &amp; </a:t>
            </a:r>
            <a:r>
              <a:rPr lang="en-US" sz="1200" dirty="0" err="1">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Gans</a:t>
            </a:r>
            <a:r>
              <a:rPr lang="en-US" sz="12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 2018)</a:t>
            </a:r>
            <a:endPar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Workers work more but earn less. </a:t>
            </a: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(Benjaafar, Xiao &amp; Yang 2020)</a:t>
            </a:r>
          </a:p>
        </p:txBody>
      </p:sp>
      <p:sp>
        <p:nvSpPr>
          <p:cNvPr id="7" name="Rectangle 6">
            <a:extLst>
              <a:ext uri="{FF2B5EF4-FFF2-40B4-BE49-F238E27FC236}">
                <a16:creationId xmlns:a16="http://schemas.microsoft.com/office/drawing/2014/main" id="{A10E3E34-53CC-D340-AC0E-3A8296FAFCB2}"/>
              </a:ext>
            </a:extLst>
          </p:cNvPr>
          <p:cNvSpPr/>
          <p:nvPr/>
        </p:nvSpPr>
        <p:spPr>
          <a:xfrm>
            <a:off x="4117357" y="684765"/>
            <a:ext cx="2735044" cy="584775"/>
          </a:xfrm>
          <a:prstGeom prst="rect">
            <a:avLst/>
          </a:prstGeom>
        </p:spPr>
        <p:txBody>
          <a:bodyPr wrap="none">
            <a:spAutoFit/>
          </a:bodyPr>
          <a:lstStyle/>
          <a:p>
            <a:pPr lvl="0"/>
            <a:r>
              <a:rPr lang="en-US" sz="3200" dirty="0">
                <a:latin typeface="Helvetica" charset="0"/>
                <a:ea typeface="Helvetica" charset="0"/>
                <a:cs typeface="Helvetica" charset="0"/>
              </a:rPr>
              <a:t>Good or Bad?</a:t>
            </a:r>
            <a:endParaRPr lang="en-US" sz="2000" i="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68EB94A4-1E0B-D84D-A40B-101E457B1CF7}"/>
              </a:ext>
            </a:extLst>
          </p:cNvPr>
          <p:cNvSpPr/>
          <p:nvPr/>
        </p:nvSpPr>
        <p:spPr>
          <a:xfrm>
            <a:off x="1208362" y="5408163"/>
            <a:ext cx="6770765" cy="584775"/>
          </a:xfrm>
          <a:prstGeom prst="rect">
            <a:avLst/>
          </a:prstGeom>
          <a:noFill/>
          <a:ln>
            <a:noFill/>
          </a:ln>
        </p:spPr>
        <p:txBody>
          <a:bodyPr wrap="square">
            <a:spAutoFit/>
          </a:bodyPr>
          <a:lstStyle/>
          <a:p>
            <a:pPr algn="ctr"/>
            <a:r>
              <a:rPr lang="en-US" sz="3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How to control multihoming?</a:t>
            </a:r>
            <a:endParaRPr lang="en-US" sz="3200" i="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10" name="Picture 9">
            <a:extLst>
              <a:ext uri="{FF2B5EF4-FFF2-40B4-BE49-F238E27FC236}">
                <a16:creationId xmlns:a16="http://schemas.microsoft.com/office/drawing/2014/main" id="{670F1FEA-AD0C-7B48-A74C-E7E20A60A2CB}"/>
              </a:ext>
            </a:extLst>
          </p:cNvPr>
          <p:cNvPicPr>
            <a:picLocks noChangeAspect="1"/>
          </p:cNvPicPr>
          <p:nvPr/>
        </p:nvPicPr>
        <p:blipFill>
          <a:blip r:embed="rId3"/>
          <a:stretch>
            <a:fillRect/>
          </a:stretch>
        </p:blipFill>
        <p:spPr>
          <a:xfrm>
            <a:off x="1035042" y="2965558"/>
            <a:ext cx="6870023" cy="2117368"/>
          </a:xfrm>
          <a:prstGeom prst="rect">
            <a:avLst/>
          </a:prstGeom>
        </p:spPr>
      </p:pic>
      <p:sp>
        <p:nvSpPr>
          <p:cNvPr id="11" name="Rectangle 10">
            <a:extLst>
              <a:ext uri="{FF2B5EF4-FFF2-40B4-BE49-F238E27FC236}">
                <a16:creationId xmlns:a16="http://schemas.microsoft.com/office/drawing/2014/main" id="{1CD36E1C-28CC-974D-AB82-F914FF52DBC5}"/>
              </a:ext>
            </a:extLst>
          </p:cNvPr>
          <p:cNvSpPr/>
          <p:nvPr/>
        </p:nvSpPr>
        <p:spPr>
          <a:xfrm>
            <a:off x="82886" y="6498472"/>
            <a:ext cx="6630496" cy="261610"/>
          </a:xfrm>
          <a:prstGeom prst="rect">
            <a:avLst/>
          </a:prstGeom>
        </p:spPr>
        <p:txBody>
          <a:bodyPr wrap="square">
            <a:spAutoFit/>
          </a:bodyPr>
          <a:lstStyle/>
          <a:p>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https://</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www.theverge.com</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/2018/8/8/17661374/uber-</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lyft</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nyc</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-cap-vote-city-council-new-</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york</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-taxi</a:t>
            </a:r>
          </a:p>
        </p:txBody>
      </p:sp>
    </p:spTree>
    <p:extLst>
      <p:ext uri="{BB962C8B-B14F-4D97-AF65-F5344CB8AC3E}">
        <p14:creationId xmlns:p14="http://schemas.microsoft.com/office/powerpoint/2010/main" val="162542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FB429-25A7-AC5D-3601-DFD269A78BB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DB5E0CF-3EB2-9672-3799-B037A015D72D}"/>
              </a:ext>
            </a:extLst>
          </p:cNvPr>
          <p:cNvSpPr/>
          <p:nvPr/>
        </p:nvSpPr>
        <p:spPr>
          <a:xfrm>
            <a:off x="4730506" y="1858780"/>
            <a:ext cx="3202772" cy="4117016"/>
          </a:xfrm>
          <a:prstGeom prst="rect">
            <a:avLst/>
          </a:prstGeom>
          <a:solidFill>
            <a:srgbClr val="FFF2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FBBE87-8266-FBDB-E057-C018BDF9C041}"/>
              </a:ext>
            </a:extLst>
          </p:cNvPr>
          <p:cNvSpPr/>
          <p:nvPr/>
        </p:nvSpPr>
        <p:spPr>
          <a:xfrm>
            <a:off x="769621" y="1858779"/>
            <a:ext cx="3202772" cy="4117017"/>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8D9736-3A11-5C9E-9C68-8EC4F6FA784C}"/>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Counterfactuals</a:t>
            </a:r>
            <a:endParaRPr lang="en-US" sz="2800" b="1" dirty="0">
              <a:solidFill>
                <a:srgbClr val="FFC000"/>
              </a:solidFill>
              <a:latin typeface="Helvetica" charset="0"/>
              <a:ea typeface="Helvetica" charset="0"/>
              <a:cs typeface="Helvetica" charset="0"/>
            </a:endParaRPr>
          </a:p>
        </p:txBody>
      </p:sp>
      <p:sp>
        <p:nvSpPr>
          <p:cNvPr id="6" name="Rectangle 5">
            <a:extLst>
              <a:ext uri="{FF2B5EF4-FFF2-40B4-BE49-F238E27FC236}">
                <a16:creationId xmlns:a16="http://schemas.microsoft.com/office/drawing/2014/main" id="{F10B0751-5C2F-381D-B33B-1BB4B89FFCF5}"/>
              </a:ext>
            </a:extLst>
          </p:cNvPr>
          <p:cNvSpPr/>
          <p:nvPr/>
        </p:nvSpPr>
        <p:spPr>
          <a:xfrm>
            <a:off x="4730506" y="690817"/>
            <a:ext cx="3828292" cy="584775"/>
          </a:xfrm>
          <a:prstGeom prst="rect">
            <a:avLst/>
          </a:prstGeom>
        </p:spPr>
        <p:txBody>
          <a:bodyPr wrap="none">
            <a:spAutoFit/>
          </a:bodyPr>
          <a:lstStyle/>
          <a:p>
            <a:pPr lvl="0"/>
            <a:r>
              <a:rPr lang="en-US" sz="3200" dirty="0">
                <a:latin typeface="Helvetica" charset="0"/>
                <a:ea typeface="Helvetica" charset="0"/>
                <a:cs typeface="Helvetica" charset="0"/>
              </a:rPr>
              <a:t>Control Multihoming</a:t>
            </a:r>
            <a:endParaRPr lang="en-US" sz="2000" i="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D1560032-7F72-7394-6545-7A8EEE177F81}"/>
              </a:ext>
            </a:extLst>
          </p:cNvPr>
          <p:cNvSpPr/>
          <p:nvPr/>
        </p:nvSpPr>
        <p:spPr>
          <a:xfrm>
            <a:off x="4975545" y="2085872"/>
            <a:ext cx="2712694"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City’s Regulations</a:t>
            </a:r>
          </a:p>
        </p:txBody>
      </p:sp>
      <p:sp>
        <p:nvSpPr>
          <p:cNvPr id="9" name="Rectangle 8">
            <a:extLst>
              <a:ext uri="{FF2B5EF4-FFF2-40B4-BE49-F238E27FC236}">
                <a16:creationId xmlns:a16="http://schemas.microsoft.com/office/drawing/2014/main" id="{DD05C4E3-5B69-3F14-52C4-3D8A65844310}"/>
              </a:ext>
            </a:extLst>
          </p:cNvPr>
          <p:cNvSpPr/>
          <p:nvPr/>
        </p:nvSpPr>
        <p:spPr>
          <a:xfrm>
            <a:off x="1115794" y="2078934"/>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Firm’s Policies</a:t>
            </a:r>
          </a:p>
        </p:txBody>
      </p:sp>
      <p:sp>
        <p:nvSpPr>
          <p:cNvPr id="10" name="Rectangle 9">
            <a:extLst>
              <a:ext uri="{FF2B5EF4-FFF2-40B4-BE49-F238E27FC236}">
                <a16:creationId xmlns:a16="http://schemas.microsoft.com/office/drawing/2014/main" id="{5D1EE75A-6EFD-4F07-2353-ABF0E9E647D9}"/>
              </a:ext>
            </a:extLst>
          </p:cNvPr>
          <p:cNvSpPr/>
          <p:nvPr/>
        </p:nvSpPr>
        <p:spPr>
          <a:xfrm>
            <a:off x="4087000" y="2771102"/>
            <a:ext cx="4489785" cy="1938992"/>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Impact of minimum</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wage policy on</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earnings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and utilization</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Case Study: NYC 2018</a:t>
            </a:r>
          </a:p>
        </p:txBody>
      </p:sp>
      <p:sp>
        <p:nvSpPr>
          <p:cNvPr id="11" name="Rectangle 10">
            <a:extLst>
              <a:ext uri="{FF2B5EF4-FFF2-40B4-BE49-F238E27FC236}">
                <a16:creationId xmlns:a16="http://schemas.microsoft.com/office/drawing/2014/main" id="{B67283B9-69FA-6236-1A94-184EECDC38A0}"/>
              </a:ext>
            </a:extLst>
          </p:cNvPr>
          <p:cNvSpPr/>
          <p:nvPr/>
        </p:nvSpPr>
        <p:spPr>
          <a:xfrm>
            <a:off x="769621" y="2916590"/>
            <a:ext cx="3066584" cy="2246769"/>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Long-term Capacity</a:t>
            </a: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Optimal pay scheme</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Bonuses and delays</a:t>
            </a:r>
          </a:p>
        </p:txBody>
      </p:sp>
      <p:sp>
        <p:nvSpPr>
          <p:cNvPr id="18" name="Oval 17">
            <a:extLst>
              <a:ext uri="{FF2B5EF4-FFF2-40B4-BE49-F238E27FC236}">
                <a16:creationId xmlns:a16="http://schemas.microsoft.com/office/drawing/2014/main" id="{268D6D51-935B-8180-33DC-008FACFDFC63}"/>
              </a:ext>
            </a:extLst>
          </p:cNvPr>
          <p:cNvSpPr/>
          <p:nvPr/>
        </p:nvSpPr>
        <p:spPr>
          <a:xfrm>
            <a:off x="670004" y="3052167"/>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9" name="Oval 18">
            <a:extLst>
              <a:ext uri="{FF2B5EF4-FFF2-40B4-BE49-F238E27FC236}">
                <a16:creationId xmlns:a16="http://schemas.microsoft.com/office/drawing/2014/main" id="{49E87CE2-8C20-A8C2-9FE1-ABCF7DFAE785}"/>
              </a:ext>
            </a:extLst>
          </p:cNvPr>
          <p:cNvSpPr/>
          <p:nvPr/>
        </p:nvSpPr>
        <p:spPr>
          <a:xfrm>
            <a:off x="670004" y="4540795"/>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0" name="Oval 19">
            <a:extLst>
              <a:ext uri="{FF2B5EF4-FFF2-40B4-BE49-F238E27FC236}">
                <a16:creationId xmlns:a16="http://schemas.microsoft.com/office/drawing/2014/main" id="{C8A67A4D-3333-2984-9AE5-8B42A1EB7DB6}"/>
              </a:ext>
            </a:extLst>
          </p:cNvPr>
          <p:cNvSpPr/>
          <p:nvPr/>
        </p:nvSpPr>
        <p:spPr>
          <a:xfrm>
            <a:off x="4597427" y="3363878"/>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17" name="TextBox 16">
            <a:hlinkClick r:id="rId2" action="ppaction://hlinksldjump"/>
            <a:extLst>
              <a:ext uri="{FF2B5EF4-FFF2-40B4-BE49-F238E27FC236}">
                <a16:creationId xmlns:a16="http://schemas.microsoft.com/office/drawing/2014/main" id="{761DDBB9-516D-4FBA-A841-4A5B74A440DE}"/>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1" name="TextBox 20">
            <a:hlinkClick r:id="rId3" action="ppaction://hlinksldjump"/>
            <a:extLst>
              <a:ext uri="{FF2B5EF4-FFF2-40B4-BE49-F238E27FC236}">
                <a16:creationId xmlns:a16="http://schemas.microsoft.com/office/drawing/2014/main" id="{92A27E92-80EF-4653-3203-4A1886123CC1}"/>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2" name="TextBox 21">
            <a:hlinkClick r:id="rId4" action="ppaction://hlinksldjump"/>
            <a:extLst>
              <a:ext uri="{FF2B5EF4-FFF2-40B4-BE49-F238E27FC236}">
                <a16:creationId xmlns:a16="http://schemas.microsoft.com/office/drawing/2014/main" id="{85DF5845-F0D2-69E1-3836-C4E08217182A}"/>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3" name="TextBox 22">
            <a:hlinkClick r:id="rId5" action="ppaction://hlinksldjump"/>
            <a:extLst>
              <a:ext uri="{FF2B5EF4-FFF2-40B4-BE49-F238E27FC236}">
                <a16:creationId xmlns:a16="http://schemas.microsoft.com/office/drawing/2014/main" id="{469C2921-7FC2-2779-450F-EC2211D9B60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2861552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90F64-8F35-C95D-543D-9305F6E9C56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B220842-CEA9-9E4F-FD1C-A803D8029259}"/>
              </a:ext>
            </a:extLst>
          </p:cNvPr>
          <p:cNvSpPr/>
          <p:nvPr/>
        </p:nvSpPr>
        <p:spPr>
          <a:xfrm>
            <a:off x="4730506" y="1858780"/>
            <a:ext cx="3202772" cy="4117016"/>
          </a:xfrm>
          <a:prstGeom prst="rect">
            <a:avLst/>
          </a:prstGeom>
          <a:solidFill>
            <a:srgbClr val="FFF2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DC99ACF-CA0F-2349-452F-3DCC78562AA2}"/>
              </a:ext>
            </a:extLst>
          </p:cNvPr>
          <p:cNvSpPr/>
          <p:nvPr/>
        </p:nvSpPr>
        <p:spPr>
          <a:xfrm>
            <a:off x="769621" y="1858779"/>
            <a:ext cx="3202772" cy="4117017"/>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991AD48-7436-A8F7-9738-03390E95D48E}"/>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Counterfactuals</a:t>
            </a:r>
            <a:endParaRPr lang="en-US" sz="2800" b="1" dirty="0">
              <a:solidFill>
                <a:srgbClr val="FFC000"/>
              </a:solidFill>
              <a:latin typeface="Helvetica" charset="0"/>
              <a:ea typeface="Helvetica" charset="0"/>
              <a:cs typeface="Helvetica" charset="0"/>
            </a:endParaRPr>
          </a:p>
        </p:txBody>
      </p:sp>
      <p:sp>
        <p:nvSpPr>
          <p:cNvPr id="6" name="Rectangle 5">
            <a:extLst>
              <a:ext uri="{FF2B5EF4-FFF2-40B4-BE49-F238E27FC236}">
                <a16:creationId xmlns:a16="http://schemas.microsoft.com/office/drawing/2014/main" id="{E6D01ECF-F6C3-3469-FFB6-4FD11374D393}"/>
              </a:ext>
            </a:extLst>
          </p:cNvPr>
          <p:cNvSpPr/>
          <p:nvPr/>
        </p:nvSpPr>
        <p:spPr>
          <a:xfrm>
            <a:off x="4730506" y="690817"/>
            <a:ext cx="3828292" cy="584775"/>
          </a:xfrm>
          <a:prstGeom prst="rect">
            <a:avLst/>
          </a:prstGeom>
        </p:spPr>
        <p:txBody>
          <a:bodyPr wrap="none">
            <a:spAutoFit/>
          </a:bodyPr>
          <a:lstStyle/>
          <a:p>
            <a:pPr lvl="0"/>
            <a:r>
              <a:rPr lang="en-US" sz="3200" dirty="0">
                <a:latin typeface="Helvetica" charset="0"/>
                <a:ea typeface="Helvetica" charset="0"/>
                <a:cs typeface="Helvetica" charset="0"/>
              </a:rPr>
              <a:t>Control Multihoming</a:t>
            </a:r>
            <a:endParaRPr lang="en-US" sz="2000" i="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9D6219AD-0DE6-D31B-C9C2-C9464AF1E306}"/>
              </a:ext>
            </a:extLst>
          </p:cNvPr>
          <p:cNvSpPr/>
          <p:nvPr/>
        </p:nvSpPr>
        <p:spPr>
          <a:xfrm>
            <a:off x="4975545" y="2085872"/>
            <a:ext cx="2712694"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City’s Regulations</a:t>
            </a:r>
          </a:p>
        </p:txBody>
      </p:sp>
      <p:sp>
        <p:nvSpPr>
          <p:cNvPr id="9" name="Rectangle 8">
            <a:extLst>
              <a:ext uri="{FF2B5EF4-FFF2-40B4-BE49-F238E27FC236}">
                <a16:creationId xmlns:a16="http://schemas.microsoft.com/office/drawing/2014/main" id="{A05DD316-941F-3534-40F9-A33888686784}"/>
              </a:ext>
            </a:extLst>
          </p:cNvPr>
          <p:cNvSpPr/>
          <p:nvPr/>
        </p:nvSpPr>
        <p:spPr>
          <a:xfrm>
            <a:off x="1115794" y="2078934"/>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Firm’s Policies</a:t>
            </a:r>
          </a:p>
        </p:txBody>
      </p:sp>
      <p:sp>
        <p:nvSpPr>
          <p:cNvPr id="10" name="Rectangle 9">
            <a:extLst>
              <a:ext uri="{FF2B5EF4-FFF2-40B4-BE49-F238E27FC236}">
                <a16:creationId xmlns:a16="http://schemas.microsoft.com/office/drawing/2014/main" id="{98C9E098-CDF6-B7D9-46CC-A4A23047D630}"/>
              </a:ext>
            </a:extLst>
          </p:cNvPr>
          <p:cNvSpPr/>
          <p:nvPr/>
        </p:nvSpPr>
        <p:spPr>
          <a:xfrm>
            <a:off x="4087000" y="2771102"/>
            <a:ext cx="4489785" cy="1938992"/>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Impact of minimum</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wage policy on</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earnings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and utilization</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Case Study: NYC 2018</a:t>
            </a:r>
          </a:p>
        </p:txBody>
      </p:sp>
      <p:sp>
        <p:nvSpPr>
          <p:cNvPr id="11" name="Rectangle 10">
            <a:extLst>
              <a:ext uri="{FF2B5EF4-FFF2-40B4-BE49-F238E27FC236}">
                <a16:creationId xmlns:a16="http://schemas.microsoft.com/office/drawing/2014/main" id="{ED7E7E69-AD14-7428-CDEC-D6AD88DF8A65}"/>
              </a:ext>
            </a:extLst>
          </p:cNvPr>
          <p:cNvSpPr/>
          <p:nvPr/>
        </p:nvSpPr>
        <p:spPr>
          <a:xfrm>
            <a:off x="769621" y="2916590"/>
            <a:ext cx="3066584" cy="2246769"/>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Long-term Capacity</a:t>
            </a: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Optimal pay scheme</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Bonuses and delays</a:t>
            </a:r>
          </a:p>
        </p:txBody>
      </p:sp>
      <p:sp>
        <p:nvSpPr>
          <p:cNvPr id="16" name="Rectangle 15">
            <a:extLst>
              <a:ext uri="{FF2B5EF4-FFF2-40B4-BE49-F238E27FC236}">
                <a16:creationId xmlns:a16="http://schemas.microsoft.com/office/drawing/2014/main" id="{29EA4579-5719-10AF-90BC-DAF4C58B176B}"/>
              </a:ext>
            </a:extLst>
          </p:cNvPr>
          <p:cNvSpPr/>
          <p:nvPr/>
        </p:nvSpPr>
        <p:spPr>
          <a:xfrm>
            <a:off x="4645271" y="5098895"/>
            <a:ext cx="3373242" cy="553998"/>
          </a:xfrm>
          <a:prstGeom prst="rect">
            <a:avLst/>
          </a:prstGeom>
        </p:spPr>
        <p:txBody>
          <a:bodyPr wrap="square">
            <a:spAutoFit/>
          </a:bodyPr>
          <a:lstStyle/>
          <a:p>
            <a:pPr lvl="0" algn="ctr"/>
            <a:r>
              <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One policy for all hurts</a:t>
            </a:r>
            <a:br>
              <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(lower earnings, higher idleness)</a:t>
            </a:r>
            <a:endPar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8" name="Oval 17">
            <a:extLst>
              <a:ext uri="{FF2B5EF4-FFF2-40B4-BE49-F238E27FC236}">
                <a16:creationId xmlns:a16="http://schemas.microsoft.com/office/drawing/2014/main" id="{E584418F-331B-10D2-CC12-118164DB4F39}"/>
              </a:ext>
            </a:extLst>
          </p:cNvPr>
          <p:cNvSpPr/>
          <p:nvPr/>
        </p:nvSpPr>
        <p:spPr>
          <a:xfrm>
            <a:off x="670004" y="3052167"/>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9" name="Oval 18">
            <a:extLst>
              <a:ext uri="{FF2B5EF4-FFF2-40B4-BE49-F238E27FC236}">
                <a16:creationId xmlns:a16="http://schemas.microsoft.com/office/drawing/2014/main" id="{261A29CF-999F-786E-C90D-BDC1380645D2}"/>
              </a:ext>
            </a:extLst>
          </p:cNvPr>
          <p:cNvSpPr/>
          <p:nvPr/>
        </p:nvSpPr>
        <p:spPr>
          <a:xfrm>
            <a:off x="670004" y="4540795"/>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0" name="Oval 19">
            <a:extLst>
              <a:ext uri="{FF2B5EF4-FFF2-40B4-BE49-F238E27FC236}">
                <a16:creationId xmlns:a16="http://schemas.microsoft.com/office/drawing/2014/main" id="{E1EE799F-D57D-4ED3-36A9-F8B636D699C8}"/>
              </a:ext>
            </a:extLst>
          </p:cNvPr>
          <p:cNvSpPr/>
          <p:nvPr/>
        </p:nvSpPr>
        <p:spPr>
          <a:xfrm>
            <a:off x="4597427" y="3363878"/>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3" name="Rectangle 2">
            <a:extLst>
              <a:ext uri="{FF2B5EF4-FFF2-40B4-BE49-F238E27FC236}">
                <a16:creationId xmlns:a16="http://schemas.microsoft.com/office/drawing/2014/main" id="{63BC13A0-C234-9352-4C61-6816BF85FC50}"/>
              </a:ext>
            </a:extLst>
          </p:cNvPr>
          <p:cNvSpPr/>
          <p:nvPr/>
        </p:nvSpPr>
        <p:spPr>
          <a:xfrm>
            <a:off x="704336" y="3682219"/>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 25-50% more costly to maintain work</a:t>
            </a:r>
          </a:p>
        </p:txBody>
      </p:sp>
      <p:sp>
        <p:nvSpPr>
          <p:cNvPr id="7" name="Rectangle 6">
            <a:extLst>
              <a:ext uri="{FF2B5EF4-FFF2-40B4-BE49-F238E27FC236}">
                <a16:creationId xmlns:a16="http://schemas.microsoft.com/office/drawing/2014/main" id="{E0507E0D-FAF1-C683-4114-58797F37CA5A}"/>
              </a:ext>
            </a:extLst>
          </p:cNvPr>
          <p:cNvSpPr/>
          <p:nvPr/>
        </p:nvSpPr>
        <p:spPr>
          <a:xfrm>
            <a:off x="704336" y="5150410"/>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policies for </a:t>
            </a:r>
            <a:b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demand situations</a:t>
            </a:r>
          </a:p>
        </p:txBody>
      </p:sp>
      <p:sp>
        <p:nvSpPr>
          <p:cNvPr id="17" name="TextBox 16">
            <a:hlinkClick r:id="rId2" action="ppaction://hlinksldjump"/>
            <a:extLst>
              <a:ext uri="{FF2B5EF4-FFF2-40B4-BE49-F238E27FC236}">
                <a16:creationId xmlns:a16="http://schemas.microsoft.com/office/drawing/2014/main" id="{5BC31B98-52B7-7802-2AA9-4775B974A714}"/>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1" name="TextBox 20">
            <a:hlinkClick r:id="rId3" action="ppaction://hlinksldjump"/>
            <a:extLst>
              <a:ext uri="{FF2B5EF4-FFF2-40B4-BE49-F238E27FC236}">
                <a16:creationId xmlns:a16="http://schemas.microsoft.com/office/drawing/2014/main" id="{29840BCB-B5BD-24AD-84F6-EC4F6C91457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2" name="TextBox 21">
            <a:hlinkClick r:id="rId4" action="ppaction://hlinksldjump"/>
            <a:extLst>
              <a:ext uri="{FF2B5EF4-FFF2-40B4-BE49-F238E27FC236}">
                <a16:creationId xmlns:a16="http://schemas.microsoft.com/office/drawing/2014/main" id="{DFD2C9C3-11ED-F480-99FB-80125F70F337}"/>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3" name="TextBox 22">
            <a:hlinkClick r:id="rId5" action="ppaction://hlinksldjump"/>
            <a:extLst>
              <a:ext uri="{FF2B5EF4-FFF2-40B4-BE49-F238E27FC236}">
                <a16:creationId xmlns:a16="http://schemas.microsoft.com/office/drawing/2014/main" id="{8D5B3CE1-089E-553E-B2C8-36C86CF18E87}"/>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63506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1E3720-E844-6045-AAC3-736FB2ED070A}"/>
              </a:ext>
            </a:extLst>
          </p:cNvPr>
          <p:cNvSpPr/>
          <p:nvPr/>
        </p:nvSpPr>
        <p:spPr>
          <a:xfrm>
            <a:off x="1701576" y="4709063"/>
            <a:ext cx="5693125"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should platforms</a:t>
            </a:r>
            <a:endParaRPr lang="en-US" sz="3900" b="1" i="1" dirty="0">
              <a:solidFill>
                <a:schemeClr val="bg1"/>
              </a:solidFill>
              <a:latin typeface="Helvetica" charset="0"/>
              <a:ea typeface="Helvetica" charset="0"/>
              <a:cs typeface="Helvetica" charset="0"/>
            </a:endParaRPr>
          </a:p>
        </p:txBody>
      </p:sp>
      <p:cxnSp>
        <p:nvCxnSpPr>
          <p:cNvPr id="3" name="Straight Arrow Connector 2">
            <a:extLst>
              <a:ext uri="{FF2B5EF4-FFF2-40B4-BE49-F238E27FC236}">
                <a16:creationId xmlns:a16="http://schemas.microsoft.com/office/drawing/2014/main" id="{EC7045B7-7012-124F-90A1-0A530410E636}"/>
              </a:ext>
            </a:extLst>
          </p:cNvPr>
          <p:cNvCxnSpPr>
            <a:cxnSpLocks/>
          </p:cNvCxnSpPr>
          <p:nvPr/>
        </p:nvCxnSpPr>
        <p:spPr>
          <a:xfrm flipH="1">
            <a:off x="4548138" y="3256479"/>
            <a:ext cx="23862" cy="1198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04E2F01-40F0-E34E-B034-7A53206176DC}"/>
              </a:ext>
            </a:extLst>
          </p:cNvPr>
          <p:cNvSpPr>
            <a:spLocks noGrp="1"/>
          </p:cNvSpPr>
          <p:nvPr>
            <p:ph type="sldNum" sz="quarter" idx="12"/>
          </p:nvPr>
        </p:nvSpPr>
        <p:spPr/>
        <p:txBody>
          <a:bodyPr/>
          <a:lstStyle/>
          <a:p>
            <a:fld id="{898C6173-9B67-4D5E-BF79-09D4FDA79571}" type="slidenum">
              <a:rPr lang="en-US" smtClean="0"/>
              <a:t>5</a:t>
            </a:fld>
            <a:endParaRPr lang="en-US"/>
          </a:p>
        </p:txBody>
      </p:sp>
      <p:sp>
        <p:nvSpPr>
          <p:cNvPr id="6" name="Rectangle 5">
            <a:extLst>
              <a:ext uri="{FF2B5EF4-FFF2-40B4-BE49-F238E27FC236}">
                <a16:creationId xmlns:a16="http://schemas.microsoft.com/office/drawing/2014/main" id="{8F4E19D0-8CE0-0372-4D98-1537020E467B}"/>
              </a:ext>
            </a:extLst>
          </p:cNvPr>
          <p:cNvSpPr/>
          <p:nvPr/>
        </p:nvSpPr>
        <p:spPr>
          <a:xfrm>
            <a:off x="296185" y="5389914"/>
            <a:ext cx="8551630"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compete for multihoming workers?</a:t>
            </a:r>
            <a:endParaRPr lang="en-US" sz="3900" b="1" i="1" dirty="0">
              <a:solidFill>
                <a:schemeClr val="bg1"/>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F254725F-927F-D922-DBAC-F2F4C0D34843}"/>
              </a:ext>
            </a:extLst>
          </p:cNvPr>
          <p:cNvSpPr/>
          <p:nvPr/>
        </p:nvSpPr>
        <p:spPr>
          <a:xfrm>
            <a:off x="2123157" y="1617319"/>
            <a:ext cx="4849962"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workers make</a:t>
            </a:r>
            <a:endParaRPr lang="en-US" sz="3900" b="1" i="1" dirty="0">
              <a:solidFill>
                <a:schemeClr val="bg1"/>
              </a:solidFill>
              <a:latin typeface="Helvetica" charset="0"/>
              <a:ea typeface="Helvetica" charset="0"/>
              <a:cs typeface="Helvetica" charset="0"/>
            </a:endParaRPr>
          </a:p>
        </p:txBody>
      </p:sp>
      <p:sp>
        <p:nvSpPr>
          <p:cNvPr id="10" name="Rectangle 9">
            <a:extLst>
              <a:ext uri="{FF2B5EF4-FFF2-40B4-BE49-F238E27FC236}">
                <a16:creationId xmlns:a16="http://schemas.microsoft.com/office/drawing/2014/main" id="{2FBB5D4E-4EB2-BD2A-E2FC-C2A1BF2EEA76}"/>
              </a:ext>
            </a:extLst>
          </p:cNvPr>
          <p:cNvSpPr/>
          <p:nvPr/>
        </p:nvSpPr>
        <p:spPr>
          <a:xfrm>
            <a:off x="1416919" y="2309816"/>
            <a:ext cx="6262438"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multihoming decisions?</a:t>
            </a:r>
            <a:endParaRPr lang="en-US" sz="3900" b="1" i="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3495317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B58C4BD-A544-7AC7-3C11-5B5DCCD07D58}"/>
              </a:ext>
            </a:extLst>
          </p:cNvPr>
          <p:cNvSpPr/>
          <p:nvPr/>
        </p:nvSpPr>
        <p:spPr>
          <a:xfrm>
            <a:off x="4730506" y="1858780"/>
            <a:ext cx="3202772" cy="4117016"/>
          </a:xfrm>
          <a:prstGeom prst="rect">
            <a:avLst/>
          </a:prstGeom>
          <a:solidFill>
            <a:srgbClr val="FFF2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60855B-6BF8-39E7-B4A9-F56480722265}"/>
              </a:ext>
            </a:extLst>
          </p:cNvPr>
          <p:cNvSpPr/>
          <p:nvPr/>
        </p:nvSpPr>
        <p:spPr>
          <a:xfrm>
            <a:off x="769621" y="1858779"/>
            <a:ext cx="3202772" cy="4117017"/>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AAF195-32CB-E993-B3AA-FD91B07C8F80}"/>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Counterfactuals</a:t>
            </a:r>
            <a:endParaRPr lang="en-US" sz="2800" b="1" dirty="0">
              <a:solidFill>
                <a:srgbClr val="FFC000"/>
              </a:solidFill>
              <a:latin typeface="Helvetica" charset="0"/>
              <a:ea typeface="Helvetica" charset="0"/>
              <a:cs typeface="Helvetica" charset="0"/>
            </a:endParaRPr>
          </a:p>
        </p:txBody>
      </p:sp>
      <p:sp>
        <p:nvSpPr>
          <p:cNvPr id="6" name="Rectangle 5">
            <a:extLst>
              <a:ext uri="{FF2B5EF4-FFF2-40B4-BE49-F238E27FC236}">
                <a16:creationId xmlns:a16="http://schemas.microsoft.com/office/drawing/2014/main" id="{F6AE1AE2-5FEC-E34C-4B09-4DB0DC766E6A}"/>
              </a:ext>
            </a:extLst>
          </p:cNvPr>
          <p:cNvSpPr/>
          <p:nvPr/>
        </p:nvSpPr>
        <p:spPr>
          <a:xfrm>
            <a:off x="4730506" y="690817"/>
            <a:ext cx="3828292" cy="584775"/>
          </a:xfrm>
          <a:prstGeom prst="rect">
            <a:avLst/>
          </a:prstGeom>
        </p:spPr>
        <p:txBody>
          <a:bodyPr wrap="none">
            <a:spAutoFit/>
          </a:bodyPr>
          <a:lstStyle/>
          <a:p>
            <a:pPr lvl="0"/>
            <a:r>
              <a:rPr lang="en-US" sz="3200" dirty="0">
                <a:latin typeface="Helvetica" charset="0"/>
                <a:ea typeface="Helvetica" charset="0"/>
                <a:cs typeface="Helvetica" charset="0"/>
              </a:rPr>
              <a:t>Control Multihoming</a:t>
            </a:r>
            <a:endParaRPr lang="en-US" sz="2000" i="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0FD3FE4F-E105-ECF1-64E3-B93F3060FA64}"/>
              </a:ext>
            </a:extLst>
          </p:cNvPr>
          <p:cNvSpPr/>
          <p:nvPr/>
        </p:nvSpPr>
        <p:spPr>
          <a:xfrm>
            <a:off x="4975545" y="2085872"/>
            <a:ext cx="2712694"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City’s Regulations</a:t>
            </a:r>
          </a:p>
        </p:txBody>
      </p:sp>
      <p:sp>
        <p:nvSpPr>
          <p:cNvPr id="9" name="Rectangle 8">
            <a:extLst>
              <a:ext uri="{FF2B5EF4-FFF2-40B4-BE49-F238E27FC236}">
                <a16:creationId xmlns:a16="http://schemas.microsoft.com/office/drawing/2014/main" id="{A8ABD134-E216-E5D6-20F7-C3599B47111A}"/>
              </a:ext>
            </a:extLst>
          </p:cNvPr>
          <p:cNvSpPr/>
          <p:nvPr/>
        </p:nvSpPr>
        <p:spPr>
          <a:xfrm>
            <a:off x="1115794" y="2078934"/>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Firm’s Policies</a:t>
            </a:r>
          </a:p>
        </p:txBody>
      </p:sp>
      <p:sp>
        <p:nvSpPr>
          <p:cNvPr id="10" name="Rectangle 9">
            <a:extLst>
              <a:ext uri="{FF2B5EF4-FFF2-40B4-BE49-F238E27FC236}">
                <a16:creationId xmlns:a16="http://schemas.microsoft.com/office/drawing/2014/main" id="{CEE83BE6-6DBC-31B2-D2DF-B2966D4DD88A}"/>
              </a:ext>
            </a:extLst>
          </p:cNvPr>
          <p:cNvSpPr/>
          <p:nvPr/>
        </p:nvSpPr>
        <p:spPr>
          <a:xfrm>
            <a:off x="4087000" y="2771102"/>
            <a:ext cx="4489785" cy="1938992"/>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Impact of minimum</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wage policy on</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earnings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and utilization</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Case Study: NYC 2018</a:t>
            </a:r>
          </a:p>
        </p:txBody>
      </p:sp>
      <p:sp>
        <p:nvSpPr>
          <p:cNvPr id="11" name="Rectangle 10">
            <a:extLst>
              <a:ext uri="{FF2B5EF4-FFF2-40B4-BE49-F238E27FC236}">
                <a16:creationId xmlns:a16="http://schemas.microsoft.com/office/drawing/2014/main" id="{116FE822-810A-DD2F-B1DA-BD6098C86A36}"/>
              </a:ext>
            </a:extLst>
          </p:cNvPr>
          <p:cNvSpPr/>
          <p:nvPr/>
        </p:nvSpPr>
        <p:spPr>
          <a:xfrm>
            <a:off x="769621" y="2916590"/>
            <a:ext cx="3066584" cy="2246769"/>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Long-term Capacity</a:t>
            </a: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Optimal pay scheme</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Bonuses and delays</a:t>
            </a:r>
          </a:p>
        </p:txBody>
      </p:sp>
      <p:sp>
        <p:nvSpPr>
          <p:cNvPr id="16" name="Rectangle 15">
            <a:extLst>
              <a:ext uri="{FF2B5EF4-FFF2-40B4-BE49-F238E27FC236}">
                <a16:creationId xmlns:a16="http://schemas.microsoft.com/office/drawing/2014/main" id="{DAF5B081-3F2F-111B-7F89-7F55C18F5462}"/>
              </a:ext>
            </a:extLst>
          </p:cNvPr>
          <p:cNvSpPr/>
          <p:nvPr/>
        </p:nvSpPr>
        <p:spPr>
          <a:xfrm>
            <a:off x="4645271" y="5098895"/>
            <a:ext cx="3373242" cy="553998"/>
          </a:xfrm>
          <a:prstGeom prst="rect">
            <a:avLst/>
          </a:prstGeom>
        </p:spPr>
        <p:txBody>
          <a:bodyPr wrap="square">
            <a:spAutoFit/>
          </a:bodyPr>
          <a:lstStyle/>
          <a:p>
            <a:pPr lvl="0" algn="ctr"/>
            <a:r>
              <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One policy for all hurts</a:t>
            </a:r>
            <a:br>
              <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(lower earnings, higher idleness)</a:t>
            </a:r>
            <a:endPar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8" name="Oval 17">
            <a:extLst>
              <a:ext uri="{FF2B5EF4-FFF2-40B4-BE49-F238E27FC236}">
                <a16:creationId xmlns:a16="http://schemas.microsoft.com/office/drawing/2014/main" id="{1A54D53E-9028-A126-BD40-DC195EC3E5CE}"/>
              </a:ext>
            </a:extLst>
          </p:cNvPr>
          <p:cNvSpPr/>
          <p:nvPr/>
        </p:nvSpPr>
        <p:spPr>
          <a:xfrm>
            <a:off x="670004" y="3052167"/>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9" name="Oval 18">
            <a:extLst>
              <a:ext uri="{FF2B5EF4-FFF2-40B4-BE49-F238E27FC236}">
                <a16:creationId xmlns:a16="http://schemas.microsoft.com/office/drawing/2014/main" id="{E95A6EFE-836A-B7AF-4A04-47128DCA9BA5}"/>
              </a:ext>
            </a:extLst>
          </p:cNvPr>
          <p:cNvSpPr/>
          <p:nvPr/>
        </p:nvSpPr>
        <p:spPr>
          <a:xfrm>
            <a:off x="670004" y="4540795"/>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0" name="Oval 19">
            <a:extLst>
              <a:ext uri="{FF2B5EF4-FFF2-40B4-BE49-F238E27FC236}">
                <a16:creationId xmlns:a16="http://schemas.microsoft.com/office/drawing/2014/main" id="{8EA9573D-382F-034B-F4E4-5BF37B01C86A}"/>
              </a:ext>
            </a:extLst>
          </p:cNvPr>
          <p:cNvSpPr/>
          <p:nvPr/>
        </p:nvSpPr>
        <p:spPr>
          <a:xfrm>
            <a:off x="4597427" y="3363878"/>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3" name="Rectangle 2">
            <a:extLst>
              <a:ext uri="{FF2B5EF4-FFF2-40B4-BE49-F238E27FC236}">
                <a16:creationId xmlns:a16="http://schemas.microsoft.com/office/drawing/2014/main" id="{1B993F35-9EDF-07A7-841D-BC6162D6E91C}"/>
              </a:ext>
            </a:extLst>
          </p:cNvPr>
          <p:cNvSpPr/>
          <p:nvPr/>
        </p:nvSpPr>
        <p:spPr>
          <a:xfrm>
            <a:off x="704336" y="3682219"/>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 25-50% more costly to maintain work</a:t>
            </a:r>
          </a:p>
        </p:txBody>
      </p:sp>
      <p:sp>
        <p:nvSpPr>
          <p:cNvPr id="7" name="Rectangle 6">
            <a:extLst>
              <a:ext uri="{FF2B5EF4-FFF2-40B4-BE49-F238E27FC236}">
                <a16:creationId xmlns:a16="http://schemas.microsoft.com/office/drawing/2014/main" id="{4B026EB9-6659-2BAD-E35E-2D80CE649B13}"/>
              </a:ext>
            </a:extLst>
          </p:cNvPr>
          <p:cNvSpPr/>
          <p:nvPr/>
        </p:nvSpPr>
        <p:spPr>
          <a:xfrm>
            <a:off x="704336" y="5150410"/>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policies for </a:t>
            </a:r>
            <a:b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demand situations</a:t>
            </a:r>
          </a:p>
        </p:txBody>
      </p:sp>
    </p:spTree>
    <p:extLst>
      <p:ext uri="{BB962C8B-B14F-4D97-AF65-F5344CB8AC3E}">
        <p14:creationId xmlns:p14="http://schemas.microsoft.com/office/powerpoint/2010/main" val="87295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8" grpId="0" animBg="1"/>
      <p:bldP spid="9" grpId="0" animBg="1"/>
      <p:bldP spid="16" grpId="0"/>
      <p:bldP spid="18" grpId="0" animBg="1"/>
      <p:bldP spid="19" grpId="0" animBg="1"/>
      <p:bldP spid="20" grpId="0" animBg="1"/>
      <p:bldP spid="3"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04699A9-B666-298C-CC01-4D6C76B6974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C5DDB62-863F-AD07-45E2-928D4763C4C2}"/>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E68F569C-01E3-F9B6-E940-AFD375240435}"/>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5E2D7CDC-7A8F-B1DE-76D8-BE71865E65FF}"/>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62916475-3310-543E-5DC7-10E544B95648}"/>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73C0393B-3580-BEA1-2750-E7C3CFAAFA82}"/>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sp>
        <p:nvSpPr>
          <p:cNvPr id="20" name="Oval 19">
            <a:extLst>
              <a:ext uri="{FF2B5EF4-FFF2-40B4-BE49-F238E27FC236}">
                <a16:creationId xmlns:a16="http://schemas.microsoft.com/office/drawing/2014/main" id="{F3859AEE-67B5-5678-C97D-A49B0F9F5F47}"/>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13355AE7-30BE-7499-84AA-484D9E233BB7}"/>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411D3E8C-40F1-C287-26F6-70EED0A1B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43AE6550-A12F-4906-3FFE-6515ACEAB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C186871-C8D2-CE44-8A3E-5DB0DA609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FD6E68F-3730-A13B-B1D6-2AF40F502F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7" action="ppaction://hlinksldjump"/>
            <a:extLst>
              <a:ext uri="{FF2B5EF4-FFF2-40B4-BE49-F238E27FC236}">
                <a16:creationId xmlns:a16="http://schemas.microsoft.com/office/drawing/2014/main" id="{4BF2DA4C-24F2-F6B3-B1F8-A7D4580AEAAC}"/>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13" name="TextBox 12">
            <a:hlinkClick r:id="rId8" action="ppaction://hlinksldjump"/>
            <a:extLst>
              <a:ext uri="{FF2B5EF4-FFF2-40B4-BE49-F238E27FC236}">
                <a16:creationId xmlns:a16="http://schemas.microsoft.com/office/drawing/2014/main" id="{C01A3539-4989-B32A-30C3-002A704174FB}"/>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14" name="TextBox 13">
            <a:hlinkClick r:id="rId9" action="ppaction://hlinksldjump"/>
            <a:extLst>
              <a:ext uri="{FF2B5EF4-FFF2-40B4-BE49-F238E27FC236}">
                <a16:creationId xmlns:a16="http://schemas.microsoft.com/office/drawing/2014/main" id="{794AF56E-BEC0-1C72-D392-A28FBBAA5C98}"/>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15" name="TextBox 14">
            <a:hlinkClick r:id="rId10" action="ppaction://hlinksldjump"/>
            <a:extLst>
              <a:ext uri="{FF2B5EF4-FFF2-40B4-BE49-F238E27FC236}">
                <a16:creationId xmlns:a16="http://schemas.microsoft.com/office/drawing/2014/main" id="{5CB5F030-D99E-D533-4734-AB9C01AF14AC}"/>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95366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0AE893-EDE0-0A7B-BD2C-C309C97AEA0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2954FC5-E774-2629-B016-16FEAE6C1B25}"/>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6C982A5B-0D75-04A6-77A3-1AA8B085D7A0}"/>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9E21F2B1-5065-D9D8-1C85-8FF7C40CAC6E}"/>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85B09362-CBD5-7D10-A551-725BBF1DBA09}"/>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F2BF3DAF-9115-CA46-FB5F-BFD46A5B7E8A}"/>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sp>
        <p:nvSpPr>
          <p:cNvPr id="20" name="Oval 19">
            <a:extLst>
              <a:ext uri="{FF2B5EF4-FFF2-40B4-BE49-F238E27FC236}">
                <a16:creationId xmlns:a16="http://schemas.microsoft.com/office/drawing/2014/main" id="{60643A47-DBCE-E260-5BD4-808CEF70DCE7}"/>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0BC6BAB9-7DFB-6227-CEFA-0A2FC4940C46}"/>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0CAC0223-74C2-40F1-391A-9D0454936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BABD75E4-0EE8-EEA8-8FED-0A5BB8AD7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501E922-0953-7528-AE78-1EED1EB19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79F3901-99FF-E8B0-3260-6A7C5A04B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8C0736B-6D29-FD96-38C0-0684065B43B2}"/>
              </a:ext>
            </a:extLst>
          </p:cNvPr>
          <p:cNvSpPr txBox="1"/>
          <p:nvPr/>
        </p:nvSpPr>
        <p:spPr>
          <a:xfrm>
            <a:off x="3681663" y="3802895"/>
            <a:ext cx="5268085" cy="707886"/>
          </a:xfrm>
          <a:prstGeom prst="rect">
            <a:avLst/>
          </a:prstGeom>
          <a:noFill/>
        </p:spPr>
        <p:txBody>
          <a:bodyPr wrap="square" rtlCol="0">
            <a:spAutoFit/>
          </a:bodyPr>
          <a:lstStyle/>
          <a:p>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How much should Pay per Work be to match outcomes of Guaranteed Pay (Base)?</a:t>
            </a:r>
            <a:endPar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6" name="TextBox 25">
            <a:hlinkClick r:id="rId7" action="ppaction://hlinksldjump"/>
            <a:extLst>
              <a:ext uri="{FF2B5EF4-FFF2-40B4-BE49-F238E27FC236}">
                <a16:creationId xmlns:a16="http://schemas.microsoft.com/office/drawing/2014/main" id="{D588103C-CEA2-EB47-9FC5-E60E55E02129}"/>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7" name="TextBox 26">
            <a:hlinkClick r:id="rId8" action="ppaction://hlinksldjump"/>
            <a:extLst>
              <a:ext uri="{FF2B5EF4-FFF2-40B4-BE49-F238E27FC236}">
                <a16:creationId xmlns:a16="http://schemas.microsoft.com/office/drawing/2014/main" id="{8D1E8BF8-6952-BBA6-EDB2-B41A11808CDB}"/>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8" name="TextBox 27">
            <a:hlinkClick r:id="rId9" action="ppaction://hlinksldjump"/>
            <a:extLst>
              <a:ext uri="{FF2B5EF4-FFF2-40B4-BE49-F238E27FC236}">
                <a16:creationId xmlns:a16="http://schemas.microsoft.com/office/drawing/2014/main" id="{999236B2-8A45-A5BD-59C1-8AA06377FA83}"/>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9" name="TextBox 28">
            <a:hlinkClick r:id="rId10" action="ppaction://hlinksldjump"/>
            <a:extLst>
              <a:ext uri="{FF2B5EF4-FFF2-40B4-BE49-F238E27FC236}">
                <a16:creationId xmlns:a16="http://schemas.microsoft.com/office/drawing/2014/main" id="{FC1788A2-CD07-BFD3-B4E2-62A571B8A6D9}"/>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1107022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266614-DD4D-7BB1-0EC4-EEADA31119F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F038217-A54C-9300-22A8-2D7211496344}"/>
              </a:ext>
            </a:extLst>
          </p:cNvPr>
          <p:cNvSpPr/>
          <p:nvPr/>
        </p:nvSpPr>
        <p:spPr>
          <a:xfrm>
            <a:off x="512740" y="4859463"/>
            <a:ext cx="3299715" cy="754021"/>
          </a:xfrm>
          <a:prstGeom prst="rect">
            <a:avLst/>
          </a:prstGeom>
          <a:solidFill>
            <a:schemeClr val="accent5">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7EC112-CB9F-C7B4-4CDD-67CCB2E987F1}"/>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3CE94A13-BC35-F8E3-76B0-207234A794B8}"/>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D29B477E-5205-42D5-2FC7-D2D5A6D56783}"/>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1332F31F-3923-3D86-3291-9AD9ED133F49}"/>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FA20226C-083C-65E7-046B-310468D48AEC}"/>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pic>
        <p:nvPicPr>
          <p:cNvPr id="3" name="Picture 2">
            <a:extLst>
              <a:ext uri="{FF2B5EF4-FFF2-40B4-BE49-F238E27FC236}">
                <a16:creationId xmlns:a16="http://schemas.microsoft.com/office/drawing/2014/main" id="{523E2229-0D2B-C983-8D83-520E12803C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09203" y="4550308"/>
            <a:ext cx="2541272" cy="1209936"/>
          </a:xfrm>
          <a:prstGeom prst="rect">
            <a:avLst/>
          </a:prstGeom>
        </p:spPr>
      </p:pic>
      <p:sp>
        <p:nvSpPr>
          <p:cNvPr id="11" name="TextBox 10">
            <a:extLst>
              <a:ext uri="{FF2B5EF4-FFF2-40B4-BE49-F238E27FC236}">
                <a16:creationId xmlns:a16="http://schemas.microsoft.com/office/drawing/2014/main" id="{B55870CE-F3BE-A18A-8CB6-AADF2E52D219}"/>
              </a:ext>
            </a:extLst>
          </p:cNvPr>
          <p:cNvSpPr txBox="1"/>
          <p:nvPr/>
        </p:nvSpPr>
        <p:spPr>
          <a:xfrm>
            <a:off x="536490" y="4943403"/>
            <a:ext cx="2228850" cy="646331"/>
          </a:xfrm>
          <a:prstGeom prst="rect">
            <a:avLst/>
          </a:prstGeom>
          <a:noFill/>
        </p:spPr>
        <p:txBody>
          <a:bodyPr wrap="square" rtlCol="0">
            <a:spAutoFit/>
          </a:bodyPr>
          <a:lstStyle/>
          <a:p>
            <a:pPr algn="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Dynamic guaranteed hourly rate</a:t>
            </a:r>
          </a:p>
        </p:txBody>
      </p:sp>
      <p:cxnSp>
        <p:nvCxnSpPr>
          <p:cNvPr id="13" name="Straight Arrow Connector 12">
            <a:extLst>
              <a:ext uri="{FF2B5EF4-FFF2-40B4-BE49-F238E27FC236}">
                <a16:creationId xmlns:a16="http://schemas.microsoft.com/office/drawing/2014/main" id="{891A2DAE-E1EB-F43F-F02F-FC8E3A567C2D}"/>
              </a:ext>
            </a:extLst>
          </p:cNvPr>
          <p:cNvCxnSpPr/>
          <p:nvPr/>
        </p:nvCxnSpPr>
        <p:spPr>
          <a:xfrm>
            <a:off x="2674362" y="5266568"/>
            <a:ext cx="5348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580429-9CBC-4885-5B9E-FA1F447F8FCA}"/>
              </a:ext>
            </a:extLst>
          </p:cNvPr>
          <p:cNvSpPr txBox="1"/>
          <p:nvPr/>
        </p:nvSpPr>
        <p:spPr>
          <a:xfrm>
            <a:off x="2060126" y="4409979"/>
            <a:ext cx="1664504"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5" name="TextBox 14">
            <a:extLst>
              <a:ext uri="{FF2B5EF4-FFF2-40B4-BE49-F238E27FC236}">
                <a16:creationId xmlns:a16="http://schemas.microsoft.com/office/drawing/2014/main" id="{AE12C736-D4D6-8A8C-06B2-398420AA0A72}"/>
              </a:ext>
            </a:extLst>
          </p:cNvPr>
          <p:cNvSpPr txBox="1"/>
          <p:nvPr/>
        </p:nvSpPr>
        <p:spPr>
          <a:xfrm>
            <a:off x="2926959" y="5983338"/>
            <a:ext cx="219314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a match)</a:t>
            </a:r>
          </a:p>
        </p:txBody>
      </p:sp>
      <p:sp>
        <p:nvSpPr>
          <p:cNvPr id="16" name="TextBox 15">
            <a:extLst>
              <a:ext uri="{FF2B5EF4-FFF2-40B4-BE49-F238E27FC236}">
                <a16:creationId xmlns:a16="http://schemas.microsoft.com/office/drawing/2014/main" id="{B486DB80-ABA1-47CD-7DBA-B8556502FE3A}"/>
              </a:ext>
            </a:extLst>
          </p:cNvPr>
          <p:cNvSpPr txBox="1"/>
          <p:nvPr/>
        </p:nvSpPr>
        <p:spPr>
          <a:xfrm>
            <a:off x="6074212" y="5369726"/>
            <a:ext cx="236459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trip duration</a:t>
            </a:r>
          </a:p>
        </p:txBody>
      </p:sp>
      <p:cxnSp>
        <p:nvCxnSpPr>
          <p:cNvPr id="17" name="Straight Arrow Connector 16">
            <a:extLst>
              <a:ext uri="{FF2B5EF4-FFF2-40B4-BE49-F238E27FC236}">
                <a16:creationId xmlns:a16="http://schemas.microsoft.com/office/drawing/2014/main" id="{D28D7B8F-7540-729C-4A3B-5EF65ECB8981}"/>
              </a:ext>
            </a:extLst>
          </p:cNvPr>
          <p:cNvCxnSpPr>
            <a:cxnSpLocks/>
          </p:cNvCxnSpPr>
          <p:nvPr/>
        </p:nvCxnSpPr>
        <p:spPr>
          <a:xfrm flipV="1">
            <a:off x="4253904" y="5369726"/>
            <a:ext cx="506265" cy="6880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80ADD7-DD8A-FBF5-D724-696D7380714E}"/>
              </a:ext>
            </a:extLst>
          </p:cNvPr>
          <p:cNvCxnSpPr>
            <a:cxnSpLocks/>
          </p:cNvCxnSpPr>
          <p:nvPr/>
        </p:nvCxnSpPr>
        <p:spPr>
          <a:xfrm>
            <a:off x="3773547" y="4579256"/>
            <a:ext cx="451781" cy="533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425BD0-D7AC-D7B5-1E6C-E3BFE3D37E2D}"/>
              </a:ext>
            </a:extLst>
          </p:cNvPr>
          <p:cNvCxnSpPr>
            <a:cxnSpLocks/>
          </p:cNvCxnSpPr>
          <p:nvPr/>
        </p:nvCxnSpPr>
        <p:spPr>
          <a:xfrm flipH="1">
            <a:off x="5750475" y="5525817"/>
            <a:ext cx="5967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7193D5F-BA20-038C-23EE-1186F9BCD30D}"/>
              </a:ext>
            </a:extLst>
          </p:cNvPr>
          <p:cNvSpPr txBox="1"/>
          <p:nvPr/>
        </p:nvSpPr>
        <p:spPr>
          <a:xfrm>
            <a:off x="7567520" y="4769687"/>
            <a:ext cx="1063740" cy="369332"/>
          </a:xfrm>
          <a:prstGeom prst="rect">
            <a:avLst/>
          </a:prstGeom>
          <a:noFill/>
        </p:spPr>
        <p:txBody>
          <a:bodyPr wrap="square" rtlCol="0">
            <a:spAutoFit/>
          </a:bodyPr>
          <a:lstStyle/>
          <a:p>
            <a:pPr algn="r"/>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“1x” rate</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0" name="Oval 19">
            <a:extLst>
              <a:ext uri="{FF2B5EF4-FFF2-40B4-BE49-F238E27FC236}">
                <a16:creationId xmlns:a16="http://schemas.microsoft.com/office/drawing/2014/main" id="{74EDDCEF-2BBC-225B-79F5-462A754FB23A}"/>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AE5F90D6-2F85-FBD6-CA58-A9C19DA85E0A}"/>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069B49F2-F620-DA3E-371F-E36B5566B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86A5F241-5CEA-F4A4-140D-3D9E3965E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83260DF-6A1D-2456-A09B-D9BFFC5BC5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E3AA37C-9868-874D-7CB6-75E760B535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DADDCFC-BAE0-9A97-7F97-790507B83305}"/>
              </a:ext>
            </a:extLst>
          </p:cNvPr>
          <p:cNvSpPr txBox="1"/>
          <p:nvPr/>
        </p:nvSpPr>
        <p:spPr>
          <a:xfrm>
            <a:off x="3681663" y="3802895"/>
            <a:ext cx="5268085" cy="707886"/>
          </a:xfrm>
          <a:prstGeom prst="rect">
            <a:avLst/>
          </a:prstGeom>
          <a:noFill/>
        </p:spPr>
        <p:txBody>
          <a:bodyPr wrap="square" rtlCol="0">
            <a:spAutoFit/>
          </a:bodyPr>
          <a:lstStyle/>
          <a:p>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How much should Pay per Work be to match outcomes of Guaranteed Pay (Base)?</a:t>
            </a:r>
            <a:endPar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Rectangle 3">
            <a:extLst>
              <a:ext uri="{FF2B5EF4-FFF2-40B4-BE49-F238E27FC236}">
                <a16:creationId xmlns:a16="http://schemas.microsoft.com/office/drawing/2014/main" id="{8ED8F706-7DFD-2DD8-333F-4CD354447782}"/>
              </a:ext>
            </a:extLst>
          </p:cNvPr>
          <p:cNvSpPr/>
          <p:nvPr/>
        </p:nvSpPr>
        <p:spPr>
          <a:xfrm>
            <a:off x="4110482" y="4859463"/>
            <a:ext cx="556295" cy="754021"/>
          </a:xfrm>
          <a:prstGeom prst="rect">
            <a:avLst/>
          </a:prstGeom>
          <a:solidFill>
            <a:schemeClr val="accent2">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hlinkClick r:id="rId8" action="ppaction://hlinksldjump"/>
            <a:extLst>
              <a:ext uri="{FF2B5EF4-FFF2-40B4-BE49-F238E27FC236}">
                <a16:creationId xmlns:a16="http://schemas.microsoft.com/office/drawing/2014/main" id="{951CB13A-770A-F48E-DB8F-833BB4CD5DAA}"/>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8" name="TextBox 27">
            <a:hlinkClick r:id="rId9" action="ppaction://hlinksldjump"/>
            <a:extLst>
              <a:ext uri="{FF2B5EF4-FFF2-40B4-BE49-F238E27FC236}">
                <a16:creationId xmlns:a16="http://schemas.microsoft.com/office/drawing/2014/main" id="{A11922E0-0952-FBCB-D23B-4B945B07037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9" name="TextBox 28">
            <a:hlinkClick r:id="rId10" action="ppaction://hlinksldjump"/>
            <a:extLst>
              <a:ext uri="{FF2B5EF4-FFF2-40B4-BE49-F238E27FC236}">
                <a16:creationId xmlns:a16="http://schemas.microsoft.com/office/drawing/2014/main" id="{838EF3B8-1C2C-CFBA-A893-2E412CCF4B38}"/>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30" name="TextBox 29">
            <a:hlinkClick r:id="rId11" action="ppaction://hlinksldjump"/>
            <a:extLst>
              <a:ext uri="{FF2B5EF4-FFF2-40B4-BE49-F238E27FC236}">
                <a16:creationId xmlns:a16="http://schemas.microsoft.com/office/drawing/2014/main" id="{6BA822A8-B50D-B677-2FA5-7DCE8620F12F}"/>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4282337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F82EF0-65BE-47EF-78B9-A5C57F22E16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A9425D9-A5A0-E5E5-9392-988BF32799DB}"/>
              </a:ext>
            </a:extLst>
          </p:cNvPr>
          <p:cNvSpPr/>
          <p:nvPr/>
        </p:nvSpPr>
        <p:spPr>
          <a:xfrm>
            <a:off x="512740" y="4859463"/>
            <a:ext cx="3299715" cy="754021"/>
          </a:xfrm>
          <a:prstGeom prst="rect">
            <a:avLst/>
          </a:prstGeom>
          <a:solidFill>
            <a:schemeClr val="accent5">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83A464-981E-5365-EE11-11A69E6969CF}"/>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6E78784C-B5A7-288F-E48E-5556CA100D76}"/>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553D5FBD-FED4-9733-ABC8-FC87D10E2395}"/>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0D5C096B-C620-11D1-02B1-6CB3099797D5}"/>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240B2672-BAD1-35B7-4AFC-792C4E372F6E}"/>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pic>
        <p:nvPicPr>
          <p:cNvPr id="3" name="Picture 2">
            <a:extLst>
              <a:ext uri="{FF2B5EF4-FFF2-40B4-BE49-F238E27FC236}">
                <a16:creationId xmlns:a16="http://schemas.microsoft.com/office/drawing/2014/main" id="{93409017-156C-CA7D-FA60-F7DFB3EBE53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09203" y="4550308"/>
            <a:ext cx="2541272" cy="1209936"/>
          </a:xfrm>
          <a:prstGeom prst="rect">
            <a:avLst/>
          </a:prstGeom>
        </p:spPr>
      </p:pic>
      <p:sp>
        <p:nvSpPr>
          <p:cNvPr id="11" name="TextBox 10">
            <a:extLst>
              <a:ext uri="{FF2B5EF4-FFF2-40B4-BE49-F238E27FC236}">
                <a16:creationId xmlns:a16="http://schemas.microsoft.com/office/drawing/2014/main" id="{D4A394A7-F745-BA77-073C-F29B1EA71EBA}"/>
              </a:ext>
            </a:extLst>
          </p:cNvPr>
          <p:cNvSpPr txBox="1"/>
          <p:nvPr/>
        </p:nvSpPr>
        <p:spPr>
          <a:xfrm>
            <a:off x="536490" y="4943403"/>
            <a:ext cx="2228850" cy="646331"/>
          </a:xfrm>
          <a:prstGeom prst="rect">
            <a:avLst/>
          </a:prstGeom>
          <a:noFill/>
        </p:spPr>
        <p:txBody>
          <a:bodyPr wrap="square" rtlCol="0">
            <a:spAutoFit/>
          </a:bodyPr>
          <a:lstStyle/>
          <a:p>
            <a:pPr algn="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Dynamic guaranteed hourly rate</a:t>
            </a:r>
          </a:p>
        </p:txBody>
      </p:sp>
      <p:cxnSp>
        <p:nvCxnSpPr>
          <p:cNvPr id="13" name="Straight Arrow Connector 12">
            <a:extLst>
              <a:ext uri="{FF2B5EF4-FFF2-40B4-BE49-F238E27FC236}">
                <a16:creationId xmlns:a16="http://schemas.microsoft.com/office/drawing/2014/main" id="{12E7F4E1-2C43-E1D7-110E-0D5806CE2E4F}"/>
              </a:ext>
            </a:extLst>
          </p:cNvPr>
          <p:cNvCxnSpPr/>
          <p:nvPr/>
        </p:nvCxnSpPr>
        <p:spPr>
          <a:xfrm>
            <a:off x="2674362" y="5266568"/>
            <a:ext cx="5348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8134627-A272-84AB-A9FA-2A3A0F98BCE5}"/>
              </a:ext>
            </a:extLst>
          </p:cNvPr>
          <p:cNvSpPr txBox="1"/>
          <p:nvPr/>
        </p:nvSpPr>
        <p:spPr>
          <a:xfrm>
            <a:off x="2060126" y="4409979"/>
            <a:ext cx="1664504"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5" name="TextBox 14">
            <a:extLst>
              <a:ext uri="{FF2B5EF4-FFF2-40B4-BE49-F238E27FC236}">
                <a16:creationId xmlns:a16="http://schemas.microsoft.com/office/drawing/2014/main" id="{B69CD9D1-6B07-5DB5-BB49-50B4EE41F622}"/>
              </a:ext>
            </a:extLst>
          </p:cNvPr>
          <p:cNvSpPr txBox="1"/>
          <p:nvPr/>
        </p:nvSpPr>
        <p:spPr>
          <a:xfrm>
            <a:off x="2926959" y="5983338"/>
            <a:ext cx="219314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a match)</a:t>
            </a:r>
          </a:p>
        </p:txBody>
      </p:sp>
      <p:sp>
        <p:nvSpPr>
          <p:cNvPr id="16" name="TextBox 15">
            <a:extLst>
              <a:ext uri="{FF2B5EF4-FFF2-40B4-BE49-F238E27FC236}">
                <a16:creationId xmlns:a16="http://schemas.microsoft.com/office/drawing/2014/main" id="{46AB0F18-B86F-A1BE-FD18-0CFD3F195578}"/>
              </a:ext>
            </a:extLst>
          </p:cNvPr>
          <p:cNvSpPr txBox="1"/>
          <p:nvPr/>
        </p:nvSpPr>
        <p:spPr>
          <a:xfrm>
            <a:off x="6074212" y="5369726"/>
            <a:ext cx="236459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trip duration</a:t>
            </a:r>
          </a:p>
        </p:txBody>
      </p:sp>
      <p:cxnSp>
        <p:nvCxnSpPr>
          <p:cNvPr id="17" name="Straight Arrow Connector 16">
            <a:extLst>
              <a:ext uri="{FF2B5EF4-FFF2-40B4-BE49-F238E27FC236}">
                <a16:creationId xmlns:a16="http://schemas.microsoft.com/office/drawing/2014/main" id="{901FB7C9-EF70-8614-516B-668C7816012D}"/>
              </a:ext>
            </a:extLst>
          </p:cNvPr>
          <p:cNvCxnSpPr>
            <a:cxnSpLocks/>
          </p:cNvCxnSpPr>
          <p:nvPr/>
        </p:nvCxnSpPr>
        <p:spPr>
          <a:xfrm flipV="1">
            <a:off x="4253904" y="5369726"/>
            <a:ext cx="506265" cy="6880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57C1B0-C35C-D012-4A7E-D33BAF69EBFD}"/>
              </a:ext>
            </a:extLst>
          </p:cNvPr>
          <p:cNvCxnSpPr>
            <a:cxnSpLocks/>
          </p:cNvCxnSpPr>
          <p:nvPr/>
        </p:nvCxnSpPr>
        <p:spPr>
          <a:xfrm>
            <a:off x="3773547" y="4579256"/>
            <a:ext cx="451781" cy="533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170D15-DAE9-AC26-FA03-8E91A6C6E917}"/>
              </a:ext>
            </a:extLst>
          </p:cNvPr>
          <p:cNvCxnSpPr>
            <a:cxnSpLocks/>
          </p:cNvCxnSpPr>
          <p:nvPr/>
        </p:nvCxnSpPr>
        <p:spPr>
          <a:xfrm flipH="1">
            <a:off x="5750475" y="5525817"/>
            <a:ext cx="5967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D22898D-7A6F-8407-4ADE-B48BBD89DD02}"/>
              </a:ext>
            </a:extLst>
          </p:cNvPr>
          <p:cNvSpPr txBox="1"/>
          <p:nvPr/>
        </p:nvSpPr>
        <p:spPr>
          <a:xfrm>
            <a:off x="7567520" y="4769687"/>
            <a:ext cx="1063740" cy="369332"/>
          </a:xfrm>
          <a:prstGeom prst="rect">
            <a:avLst/>
          </a:prstGeom>
          <a:noFill/>
        </p:spPr>
        <p:txBody>
          <a:bodyPr wrap="square" rtlCol="0">
            <a:spAutoFit/>
          </a:bodyPr>
          <a:lstStyle/>
          <a:p>
            <a:pPr algn="r"/>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“1x” rate</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0" name="Oval 19">
            <a:extLst>
              <a:ext uri="{FF2B5EF4-FFF2-40B4-BE49-F238E27FC236}">
                <a16:creationId xmlns:a16="http://schemas.microsoft.com/office/drawing/2014/main" id="{D2A23CAB-8275-BF8C-92A7-11C3B5B20257}"/>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308F2886-2F60-B1CD-033A-DA72B96E44F0}"/>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2F9E7D55-974C-D623-004D-28E7A06B30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604A5A5A-79D2-ED48-7231-9DF3A7003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C21C47A-C1F2-80F1-785A-5B7D437ABE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D9086DF-B494-FE26-41D9-15B4830617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EAD8C9-E3E2-54C6-4B70-933FA9F0963C}"/>
              </a:ext>
            </a:extLst>
          </p:cNvPr>
          <p:cNvSpPr txBox="1"/>
          <p:nvPr/>
        </p:nvSpPr>
        <p:spPr>
          <a:xfrm>
            <a:off x="5719459" y="6057764"/>
            <a:ext cx="3009578" cy="369332"/>
          </a:xfrm>
          <a:prstGeom prst="rect">
            <a:avLst/>
          </a:prstGeom>
          <a:noFill/>
        </p:spPr>
        <p:txBody>
          <a:bodyPr wrap="square" rtlCol="0">
            <a:spAutoFit/>
          </a:bodyPr>
          <a:lstStyle/>
          <a:p>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“_x” rate</a:t>
            </a:r>
            <a:r>
              <a:rPr lang="en-US"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 = multiplier of 1x</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2" name="TextBox 11">
            <a:extLst>
              <a:ext uri="{FF2B5EF4-FFF2-40B4-BE49-F238E27FC236}">
                <a16:creationId xmlns:a16="http://schemas.microsoft.com/office/drawing/2014/main" id="{5E6ABC57-4F34-738D-EA52-F6F4EDE309EA}"/>
              </a:ext>
            </a:extLst>
          </p:cNvPr>
          <p:cNvSpPr txBox="1"/>
          <p:nvPr/>
        </p:nvSpPr>
        <p:spPr>
          <a:xfrm>
            <a:off x="3681663" y="3802895"/>
            <a:ext cx="5268085" cy="707886"/>
          </a:xfrm>
          <a:prstGeom prst="rect">
            <a:avLst/>
          </a:prstGeom>
          <a:noFill/>
        </p:spPr>
        <p:txBody>
          <a:bodyPr wrap="square" rtlCol="0">
            <a:spAutoFit/>
          </a:bodyPr>
          <a:lstStyle/>
          <a:p>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How much should Pay per Work be to match outcomes of Guaranteed Pay (Base)?</a:t>
            </a:r>
            <a:endPar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Rectangle 3">
            <a:extLst>
              <a:ext uri="{FF2B5EF4-FFF2-40B4-BE49-F238E27FC236}">
                <a16:creationId xmlns:a16="http://schemas.microsoft.com/office/drawing/2014/main" id="{5967F8D5-A11A-14B9-6ADD-7C2168A81D61}"/>
              </a:ext>
            </a:extLst>
          </p:cNvPr>
          <p:cNvSpPr/>
          <p:nvPr/>
        </p:nvSpPr>
        <p:spPr>
          <a:xfrm>
            <a:off x="4110482" y="4859463"/>
            <a:ext cx="556295" cy="754021"/>
          </a:xfrm>
          <a:prstGeom prst="rect">
            <a:avLst/>
          </a:prstGeom>
          <a:solidFill>
            <a:schemeClr val="accent2">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hlinkClick r:id="rId8" action="ppaction://hlinksldjump"/>
            <a:extLst>
              <a:ext uri="{FF2B5EF4-FFF2-40B4-BE49-F238E27FC236}">
                <a16:creationId xmlns:a16="http://schemas.microsoft.com/office/drawing/2014/main" id="{7718C8E3-2409-45B5-75AE-75A5698117BC}"/>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8" name="TextBox 27">
            <a:hlinkClick r:id="rId9" action="ppaction://hlinksldjump"/>
            <a:extLst>
              <a:ext uri="{FF2B5EF4-FFF2-40B4-BE49-F238E27FC236}">
                <a16:creationId xmlns:a16="http://schemas.microsoft.com/office/drawing/2014/main" id="{DCBC5271-CDD9-1224-CC35-257EEDA865F6}"/>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9" name="TextBox 28">
            <a:hlinkClick r:id="rId10" action="ppaction://hlinksldjump"/>
            <a:extLst>
              <a:ext uri="{FF2B5EF4-FFF2-40B4-BE49-F238E27FC236}">
                <a16:creationId xmlns:a16="http://schemas.microsoft.com/office/drawing/2014/main" id="{357A186E-B49F-4560-C7E6-1E6608D919D2}"/>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30" name="TextBox 29">
            <a:hlinkClick r:id="rId11" action="ppaction://hlinksldjump"/>
            <a:extLst>
              <a:ext uri="{FF2B5EF4-FFF2-40B4-BE49-F238E27FC236}">
                <a16:creationId xmlns:a16="http://schemas.microsoft.com/office/drawing/2014/main" id="{AD2AAFD4-7209-2DE1-2A5A-7E2A996CBE5B}"/>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86662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511FE-0A7B-AC6C-6663-E409CF7CA8E6}"/>
              </a:ext>
            </a:extLst>
          </p:cNvPr>
          <p:cNvPicPr>
            <a:picLocks noChangeAspect="1"/>
          </p:cNvPicPr>
          <p:nvPr/>
        </p:nvPicPr>
        <p:blipFill>
          <a:blip r:embed="rId3"/>
          <a:stretch>
            <a:fillRect/>
          </a:stretch>
        </p:blipFill>
        <p:spPr>
          <a:xfrm>
            <a:off x="793487" y="4225397"/>
            <a:ext cx="7557025" cy="2453215"/>
          </a:xfrm>
          <a:prstGeom prst="rect">
            <a:avLst/>
          </a:prstGeom>
        </p:spPr>
      </p:pic>
      <p:sp>
        <p:nvSpPr>
          <p:cNvPr id="5" name="Rectangle 4">
            <a:extLst>
              <a:ext uri="{FF2B5EF4-FFF2-40B4-BE49-F238E27FC236}">
                <a16:creationId xmlns:a16="http://schemas.microsoft.com/office/drawing/2014/main" id="{53D53400-299A-6D49-A198-6744CE1F92AD}"/>
              </a:ext>
            </a:extLst>
          </p:cNvPr>
          <p:cNvSpPr/>
          <p:nvPr/>
        </p:nvSpPr>
        <p:spPr>
          <a:xfrm>
            <a:off x="446746" y="609978"/>
            <a:ext cx="3982379"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Pay Schemes</a:t>
            </a:r>
            <a:endParaRPr lang="en-US" sz="2800" b="1" dirty="0">
              <a:solidFill>
                <a:srgbClr val="FFC000"/>
              </a:solidFill>
              <a:latin typeface="Helvetica" charset="0"/>
              <a:ea typeface="Helvetica" charset="0"/>
              <a:cs typeface="Helvetica" charset="0"/>
            </a:endParaRPr>
          </a:p>
        </p:txBody>
      </p:sp>
      <p:pic>
        <p:nvPicPr>
          <p:cNvPr id="2" name="Picture 1">
            <a:extLst>
              <a:ext uri="{FF2B5EF4-FFF2-40B4-BE49-F238E27FC236}">
                <a16:creationId xmlns:a16="http://schemas.microsoft.com/office/drawing/2014/main" id="{11BB5133-36E7-36FD-0FED-536FF7FAC890}"/>
              </a:ext>
            </a:extLst>
          </p:cNvPr>
          <p:cNvPicPr>
            <a:picLocks noChangeAspect="1"/>
          </p:cNvPicPr>
          <p:nvPr/>
        </p:nvPicPr>
        <p:blipFill>
          <a:blip r:embed="rId4"/>
          <a:stretch>
            <a:fillRect/>
          </a:stretch>
        </p:blipFill>
        <p:spPr>
          <a:xfrm>
            <a:off x="415637" y="1637356"/>
            <a:ext cx="8312727" cy="2325986"/>
          </a:xfrm>
          <a:prstGeom prst="rect">
            <a:avLst/>
          </a:prstGeom>
        </p:spPr>
      </p:pic>
      <p:sp>
        <p:nvSpPr>
          <p:cNvPr id="20" name="Rectangle 19">
            <a:extLst>
              <a:ext uri="{FF2B5EF4-FFF2-40B4-BE49-F238E27FC236}">
                <a16:creationId xmlns:a16="http://schemas.microsoft.com/office/drawing/2014/main" id="{0994287E-EC4D-C4B9-5F09-4F62D14200B1}"/>
              </a:ext>
            </a:extLst>
          </p:cNvPr>
          <p:cNvSpPr/>
          <p:nvPr/>
        </p:nvSpPr>
        <p:spPr>
          <a:xfrm>
            <a:off x="5598165" y="609978"/>
            <a:ext cx="3099089" cy="1015663"/>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Need 1.25-1.5x pay per work rate to match work duration of guaranteed pay</a:t>
            </a:r>
          </a:p>
        </p:txBody>
      </p:sp>
      <p:sp>
        <p:nvSpPr>
          <p:cNvPr id="22" name="Rectangle 21">
            <a:extLst>
              <a:ext uri="{FF2B5EF4-FFF2-40B4-BE49-F238E27FC236}">
                <a16:creationId xmlns:a16="http://schemas.microsoft.com/office/drawing/2014/main" id="{ECE82DE0-FE7D-49FB-B30D-6A43C29EDEFA}"/>
              </a:ext>
            </a:extLst>
          </p:cNvPr>
          <p:cNvSpPr/>
          <p:nvPr/>
        </p:nvSpPr>
        <p:spPr>
          <a:xfrm>
            <a:off x="7355529" y="4282834"/>
            <a:ext cx="1788471" cy="1015663"/>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1.5-2x to keep those who switch 50%+</a:t>
            </a:r>
          </a:p>
        </p:txBody>
      </p:sp>
      <p:sp>
        <p:nvSpPr>
          <p:cNvPr id="9" name="Rectangle 8">
            <a:extLst>
              <a:ext uri="{FF2B5EF4-FFF2-40B4-BE49-F238E27FC236}">
                <a16:creationId xmlns:a16="http://schemas.microsoft.com/office/drawing/2014/main" id="{49106475-E804-554D-5B68-A693FCE3E85A}"/>
              </a:ext>
            </a:extLst>
          </p:cNvPr>
          <p:cNvSpPr/>
          <p:nvPr/>
        </p:nvSpPr>
        <p:spPr>
          <a:xfrm>
            <a:off x="832753" y="1684852"/>
            <a:ext cx="948236" cy="1889077"/>
          </a:xfrm>
          <a:prstGeom prst="rect">
            <a:avLst/>
          </a:prstGeom>
          <a:solidFill>
            <a:srgbClr val="E2F0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D103B2-0BBF-4A3B-B778-5A4BC70FFC2C}"/>
              </a:ext>
            </a:extLst>
          </p:cNvPr>
          <p:cNvSpPr/>
          <p:nvPr/>
        </p:nvSpPr>
        <p:spPr>
          <a:xfrm>
            <a:off x="1145229" y="4225397"/>
            <a:ext cx="378771" cy="1670062"/>
          </a:xfrm>
          <a:prstGeom prst="rect">
            <a:avLst/>
          </a:prstGeom>
          <a:solidFill>
            <a:srgbClr val="E2F0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A286DD3-F598-66D2-E53C-E1F6F27190AC}"/>
              </a:ext>
            </a:extLst>
          </p:cNvPr>
          <p:cNvSpPr/>
          <p:nvPr/>
        </p:nvSpPr>
        <p:spPr>
          <a:xfrm>
            <a:off x="1154754" y="4282834"/>
            <a:ext cx="2202810" cy="707886"/>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2.5-3x to keep most loyal workers</a:t>
            </a:r>
          </a:p>
        </p:txBody>
      </p:sp>
      <p:sp>
        <p:nvSpPr>
          <p:cNvPr id="11" name="Rectangle 10">
            <a:extLst>
              <a:ext uri="{FF2B5EF4-FFF2-40B4-BE49-F238E27FC236}">
                <a16:creationId xmlns:a16="http://schemas.microsoft.com/office/drawing/2014/main" id="{5D4DB9E1-5086-36D6-EFA0-A0911EE95732}"/>
              </a:ext>
            </a:extLst>
          </p:cNvPr>
          <p:cNvSpPr/>
          <p:nvPr/>
        </p:nvSpPr>
        <p:spPr>
          <a:xfrm>
            <a:off x="5031429" y="4225397"/>
            <a:ext cx="378771" cy="1670062"/>
          </a:xfrm>
          <a:prstGeom prst="rect">
            <a:avLst/>
          </a:prstGeom>
          <a:solidFill>
            <a:srgbClr val="E2F0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B360B2D-D38E-DC60-54D1-A4FB08FC2CB1}"/>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3" name="Rectangle 12">
            <a:extLst>
              <a:ext uri="{FF2B5EF4-FFF2-40B4-BE49-F238E27FC236}">
                <a16:creationId xmlns:a16="http://schemas.microsoft.com/office/drawing/2014/main" id="{82B3AAE7-C046-A011-605C-0A1999AD364F}"/>
              </a:ext>
            </a:extLst>
          </p:cNvPr>
          <p:cNvSpPr/>
          <p:nvPr/>
        </p:nvSpPr>
        <p:spPr>
          <a:xfrm>
            <a:off x="1047218" y="5925276"/>
            <a:ext cx="496660" cy="253916"/>
          </a:xfrm>
          <a:prstGeom prst="rect">
            <a:avLst/>
          </a:prstGeom>
          <a:solidFill>
            <a:schemeClr val="bg1"/>
          </a:solidFill>
        </p:spPr>
        <p:txBody>
          <a:bodyPr wrap="square">
            <a:spAutoFit/>
          </a:bodyPr>
          <a:lstStyle/>
          <a:p>
            <a:pPr lvl="0"/>
            <a:r>
              <a:rPr lang="en-US" sz="1050" dirty="0">
                <a:latin typeface="CMU Sans Serif Medium" panose="02000603000000000000" pitchFamily="2" charset="0"/>
                <a:ea typeface="CMU Sans Serif Medium" panose="02000603000000000000" pitchFamily="2" charset="0"/>
                <a:cs typeface="CMU Sans Serif Medium" panose="02000603000000000000" pitchFamily="2" charset="0"/>
              </a:rPr>
              <a:t>Base</a:t>
            </a:r>
          </a:p>
        </p:txBody>
      </p:sp>
      <p:sp>
        <p:nvSpPr>
          <p:cNvPr id="14" name="Rectangle 13">
            <a:extLst>
              <a:ext uri="{FF2B5EF4-FFF2-40B4-BE49-F238E27FC236}">
                <a16:creationId xmlns:a16="http://schemas.microsoft.com/office/drawing/2014/main" id="{CA5D0B2A-1A94-7F9D-D89D-36AFE85CF22F}"/>
              </a:ext>
            </a:extLst>
          </p:cNvPr>
          <p:cNvSpPr/>
          <p:nvPr/>
        </p:nvSpPr>
        <p:spPr>
          <a:xfrm>
            <a:off x="1228745" y="3618897"/>
            <a:ext cx="496660" cy="253916"/>
          </a:xfrm>
          <a:prstGeom prst="rect">
            <a:avLst/>
          </a:prstGeom>
          <a:solidFill>
            <a:schemeClr val="bg1"/>
          </a:solidFill>
        </p:spPr>
        <p:txBody>
          <a:bodyPr wrap="square">
            <a:spAutoFit/>
          </a:bodyPr>
          <a:lstStyle/>
          <a:p>
            <a:pPr lvl="0"/>
            <a:r>
              <a:rPr lang="en-US" sz="1050" dirty="0">
                <a:latin typeface="CMU Sans Serif Medium" panose="02000603000000000000" pitchFamily="2" charset="0"/>
                <a:ea typeface="CMU Sans Serif Medium" panose="02000603000000000000" pitchFamily="2" charset="0"/>
                <a:cs typeface="CMU Sans Serif Medium" panose="02000603000000000000" pitchFamily="2" charset="0"/>
              </a:rPr>
              <a:t>Base</a:t>
            </a:r>
          </a:p>
        </p:txBody>
      </p:sp>
      <p:sp>
        <p:nvSpPr>
          <p:cNvPr id="15" name="Rectangle 14">
            <a:extLst>
              <a:ext uri="{FF2B5EF4-FFF2-40B4-BE49-F238E27FC236}">
                <a16:creationId xmlns:a16="http://schemas.microsoft.com/office/drawing/2014/main" id="{260165AA-E6E2-369E-87CD-04E3B4168ED5}"/>
              </a:ext>
            </a:extLst>
          </p:cNvPr>
          <p:cNvSpPr/>
          <p:nvPr/>
        </p:nvSpPr>
        <p:spPr>
          <a:xfrm>
            <a:off x="4983114" y="5925276"/>
            <a:ext cx="496660" cy="253916"/>
          </a:xfrm>
          <a:prstGeom prst="rect">
            <a:avLst/>
          </a:prstGeom>
          <a:solidFill>
            <a:schemeClr val="bg1"/>
          </a:solidFill>
        </p:spPr>
        <p:txBody>
          <a:bodyPr wrap="square">
            <a:spAutoFit/>
          </a:bodyPr>
          <a:lstStyle/>
          <a:p>
            <a:pPr lvl="0"/>
            <a:r>
              <a:rPr lang="en-US" sz="1050" dirty="0">
                <a:latin typeface="CMU Sans Serif Medium" panose="02000603000000000000" pitchFamily="2" charset="0"/>
                <a:ea typeface="CMU Sans Serif Medium" panose="02000603000000000000" pitchFamily="2" charset="0"/>
                <a:cs typeface="CMU Sans Serif Medium" panose="02000603000000000000" pitchFamily="2" charset="0"/>
              </a:rPr>
              <a:t>Base</a:t>
            </a:r>
          </a:p>
        </p:txBody>
      </p:sp>
      <p:sp>
        <p:nvSpPr>
          <p:cNvPr id="3" name="Rectangle 2">
            <a:extLst>
              <a:ext uri="{FF2B5EF4-FFF2-40B4-BE49-F238E27FC236}">
                <a16:creationId xmlns:a16="http://schemas.microsoft.com/office/drawing/2014/main" id="{DD9F3D37-C9D0-A1EE-91D3-0C43EF271F8C}"/>
              </a:ext>
            </a:extLst>
          </p:cNvPr>
          <p:cNvSpPr/>
          <p:nvPr/>
        </p:nvSpPr>
        <p:spPr>
          <a:xfrm>
            <a:off x="720588" y="1357660"/>
            <a:ext cx="2289249" cy="338554"/>
          </a:xfrm>
          <a:prstGeom prst="rect">
            <a:avLst/>
          </a:prstGeom>
        </p:spPr>
        <p:txBody>
          <a:bodyPr wrap="square">
            <a:spAutoFit/>
          </a:bodyPr>
          <a:lstStyle/>
          <a:p>
            <a:pPr lvl="0"/>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Work Duration (hours)</a:t>
            </a:r>
          </a:p>
        </p:txBody>
      </p:sp>
      <p:sp>
        <p:nvSpPr>
          <p:cNvPr id="7" name="Rectangle 6">
            <a:extLst>
              <a:ext uri="{FF2B5EF4-FFF2-40B4-BE49-F238E27FC236}">
                <a16:creationId xmlns:a16="http://schemas.microsoft.com/office/drawing/2014/main" id="{CE82F6FE-0CBA-3134-130A-EFC86D57ED5A}"/>
              </a:ext>
            </a:extLst>
          </p:cNvPr>
          <p:cNvSpPr/>
          <p:nvPr/>
        </p:nvSpPr>
        <p:spPr>
          <a:xfrm>
            <a:off x="793487" y="1726079"/>
            <a:ext cx="1324781" cy="461665"/>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a:t>
            </a:r>
            <a:b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p:txBody>
      </p:sp>
      <p:sp>
        <p:nvSpPr>
          <p:cNvPr id="8" name="Rectangle 7">
            <a:extLst>
              <a:ext uri="{FF2B5EF4-FFF2-40B4-BE49-F238E27FC236}">
                <a16:creationId xmlns:a16="http://schemas.microsoft.com/office/drawing/2014/main" id="{86EEF5D7-3FAC-549E-6C4F-9D9B2AD7F480}"/>
              </a:ext>
            </a:extLst>
          </p:cNvPr>
          <p:cNvSpPr/>
          <p:nvPr/>
        </p:nvSpPr>
        <p:spPr>
          <a:xfrm>
            <a:off x="1865212" y="1726079"/>
            <a:ext cx="1324781" cy="276999"/>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6" name="Rectangle 15">
            <a:extLst>
              <a:ext uri="{FF2B5EF4-FFF2-40B4-BE49-F238E27FC236}">
                <a16:creationId xmlns:a16="http://schemas.microsoft.com/office/drawing/2014/main" id="{03F6B945-FA5E-0FF5-7FB9-13A97FD63339}"/>
              </a:ext>
            </a:extLst>
          </p:cNvPr>
          <p:cNvSpPr/>
          <p:nvPr/>
        </p:nvSpPr>
        <p:spPr>
          <a:xfrm>
            <a:off x="1101719" y="5424916"/>
            <a:ext cx="1324781" cy="461665"/>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a:t>
            </a:r>
            <a:b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p:txBody>
      </p:sp>
      <p:sp>
        <p:nvSpPr>
          <p:cNvPr id="17" name="Rectangle 16">
            <a:extLst>
              <a:ext uri="{FF2B5EF4-FFF2-40B4-BE49-F238E27FC236}">
                <a16:creationId xmlns:a16="http://schemas.microsoft.com/office/drawing/2014/main" id="{7CE52C6D-508A-4A13-137E-BFD9F31FEF9D}"/>
              </a:ext>
            </a:extLst>
          </p:cNvPr>
          <p:cNvSpPr/>
          <p:nvPr/>
        </p:nvSpPr>
        <p:spPr>
          <a:xfrm>
            <a:off x="3234265" y="5618327"/>
            <a:ext cx="1324781" cy="276999"/>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8" name="Rectangle 17">
            <a:extLst>
              <a:ext uri="{FF2B5EF4-FFF2-40B4-BE49-F238E27FC236}">
                <a16:creationId xmlns:a16="http://schemas.microsoft.com/office/drawing/2014/main" id="{DB6C3E5A-C881-85F4-1409-757C22346A76}"/>
              </a:ext>
            </a:extLst>
          </p:cNvPr>
          <p:cNvSpPr/>
          <p:nvPr/>
        </p:nvSpPr>
        <p:spPr>
          <a:xfrm>
            <a:off x="5016588" y="5424916"/>
            <a:ext cx="1324781" cy="461665"/>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a:t>
            </a:r>
            <a:b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p:txBody>
      </p:sp>
      <p:sp>
        <p:nvSpPr>
          <p:cNvPr id="19" name="Rectangle 18">
            <a:extLst>
              <a:ext uri="{FF2B5EF4-FFF2-40B4-BE49-F238E27FC236}">
                <a16:creationId xmlns:a16="http://schemas.microsoft.com/office/drawing/2014/main" id="{3F83C7B1-0B3D-D133-9F31-2D2F6A23C3F6}"/>
              </a:ext>
            </a:extLst>
          </p:cNvPr>
          <p:cNvSpPr/>
          <p:nvPr/>
        </p:nvSpPr>
        <p:spPr>
          <a:xfrm>
            <a:off x="6030748" y="5618327"/>
            <a:ext cx="1324781" cy="276999"/>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23" name="TextBox 22">
            <a:hlinkClick r:id="rId5" action="ppaction://hlinksldjump"/>
            <a:extLst>
              <a:ext uri="{FF2B5EF4-FFF2-40B4-BE49-F238E27FC236}">
                <a16:creationId xmlns:a16="http://schemas.microsoft.com/office/drawing/2014/main" id="{6983F25D-F6BA-02D3-47D3-162B6A11374B}"/>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4" name="TextBox 23">
            <a:hlinkClick r:id="rId6" action="ppaction://hlinksldjump"/>
            <a:extLst>
              <a:ext uri="{FF2B5EF4-FFF2-40B4-BE49-F238E27FC236}">
                <a16:creationId xmlns:a16="http://schemas.microsoft.com/office/drawing/2014/main" id="{C6B6FA9D-D7F4-EC64-D68B-C312CC19EFFF}"/>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5" name="TextBox 24">
            <a:hlinkClick r:id="rId7" action="ppaction://hlinksldjump"/>
            <a:extLst>
              <a:ext uri="{FF2B5EF4-FFF2-40B4-BE49-F238E27FC236}">
                <a16:creationId xmlns:a16="http://schemas.microsoft.com/office/drawing/2014/main" id="{86C34F87-CF7A-F3FD-8587-CDE83125D25F}"/>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6" name="TextBox 25">
            <a:hlinkClick r:id="rId8" action="ppaction://hlinksldjump"/>
            <a:extLst>
              <a:ext uri="{FF2B5EF4-FFF2-40B4-BE49-F238E27FC236}">
                <a16:creationId xmlns:a16="http://schemas.microsoft.com/office/drawing/2014/main" id="{87C6292D-A48F-86A3-2F3E-5DA61BD12549}"/>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99119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animBg="1"/>
      <p:bldP spid="21" grpId="0"/>
      <p:bldP spid="11" grpId="0" animBg="1"/>
      <p:bldP spid="13" grpId="0" animBg="1"/>
      <p:bldP spid="15" grpId="0" animBg="1"/>
      <p:bldP spid="16" grpId="0"/>
      <p:bldP spid="17" grpId="0"/>
      <p:bldP spid="18" grpId="0"/>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4254054" y="2335764"/>
            <a:ext cx="4149827"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Make it costlier to switch</a:t>
            </a:r>
          </a:p>
          <a:p>
            <a:pPr lvl="1"/>
            <a:r>
              <a:rPr lang="en-US" sz="1600" dirty="0"/>
              <a:t>Time lag before being able to leave</a:t>
            </a:r>
          </a:p>
          <a:p>
            <a:pPr lvl="1"/>
            <a:r>
              <a:rPr lang="en-US" sz="1600" dirty="0"/>
              <a:t>Penalty fee if switching &lt;- compute what the fee would be, turn it into a bonus that driver won’t get.</a:t>
            </a:r>
          </a:p>
          <a:p>
            <a:pPr lvl="1"/>
            <a:r>
              <a:rPr lang="en-US" sz="1600" dirty="0"/>
              <a:t>Bonus if staying longer</a:t>
            </a:r>
          </a:p>
          <a:p>
            <a:r>
              <a:rPr lang="en-US" sz="2000" dirty="0"/>
              <a:t>Route drivers that are less prone to multihoming to strategic locations</a:t>
            </a:r>
          </a:p>
        </p:txBody>
      </p:sp>
      <p:sp>
        <p:nvSpPr>
          <p:cNvPr id="5" name="Rectangle 4">
            <a:extLst>
              <a:ext uri="{FF2B5EF4-FFF2-40B4-BE49-F238E27FC236}">
                <a16:creationId xmlns:a16="http://schemas.microsoft.com/office/drawing/2014/main" id="{F6B8FD61-DC46-914A-9363-750CE13E21A9}"/>
              </a:ext>
            </a:extLst>
          </p:cNvPr>
          <p:cNvSpPr/>
          <p:nvPr/>
        </p:nvSpPr>
        <p:spPr>
          <a:xfrm>
            <a:off x="5825188" y="2085872"/>
            <a:ext cx="185280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a:t>
            </a:r>
          </a:p>
        </p:txBody>
      </p:sp>
      <p:sp>
        <p:nvSpPr>
          <p:cNvPr id="9" name="Rectangle 8">
            <a:extLst>
              <a:ext uri="{FF2B5EF4-FFF2-40B4-BE49-F238E27FC236}">
                <a16:creationId xmlns:a16="http://schemas.microsoft.com/office/drawing/2014/main" id="{850EF3D3-E997-6643-B1C6-4E45D3091986}"/>
              </a:ext>
            </a:extLst>
          </p:cNvPr>
          <p:cNvSpPr/>
          <p:nvPr/>
        </p:nvSpPr>
        <p:spPr>
          <a:xfrm>
            <a:off x="765607" y="2078934"/>
            <a:ext cx="361059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Consecutive Work Bonus</a:t>
            </a:r>
          </a:p>
        </p:txBody>
      </p:sp>
      <p:sp>
        <p:nvSpPr>
          <p:cNvPr id="11" name="Rectangle 10">
            <a:extLst>
              <a:ext uri="{FF2B5EF4-FFF2-40B4-BE49-F238E27FC236}">
                <a16:creationId xmlns:a16="http://schemas.microsoft.com/office/drawing/2014/main" id="{1C75B131-F39E-2543-89E9-4A3F5B7D921B}"/>
              </a:ext>
            </a:extLst>
          </p:cNvPr>
          <p:cNvSpPr/>
          <p:nvPr/>
        </p:nvSpPr>
        <p:spPr>
          <a:xfrm>
            <a:off x="5357688" y="2771102"/>
            <a:ext cx="2787804" cy="707886"/>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Need to wait 20 mins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Still getting paid work</a:t>
            </a:r>
          </a:p>
        </p:txBody>
      </p:sp>
      <p:sp>
        <p:nvSpPr>
          <p:cNvPr id="16" name="Rectangle 15">
            <a:extLst>
              <a:ext uri="{FF2B5EF4-FFF2-40B4-BE49-F238E27FC236}">
                <a16:creationId xmlns:a16="http://schemas.microsoft.com/office/drawing/2014/main" id="{A7DEBE61-A5EF-5442-B825-D565967072B6}"/>
              </a:ext>
            </a:extLst>
          </p:cNvPr>
          <p:cNvSpPr/>
          <p:nvPr/>
        </p:nvSpPr>
        <p:spPr>
          <a:xfrm>
            <a:off x="10314484" y="5773791"/>
            <a:ext cx="3234813" cy="307777"/>
          </a:xfrm>
          <a:prstGeom prst="rect">
            <a:avLst/>
          </a:prstGeom>
        </p:spPr>
        <p:txBody>
          <a:bodyPr wrap="square">
            <a:spAutoFit/>
          </a:bodyPr>
          <a:lstStyle/>
          <a:p>
            <a:pPr lvl="0"/>
            <a:r>
              <a:rPr lang="en-US" sz="1400" baseline="-250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4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harder to quit/imposing a supply cap</a:t>
            </a:r>
          </a:p>
        </p:txBody>
      </p:sp>
      <p:sp>
        <p:nvSpPr>
          <p:cNvPr id="17" name="Rectangle 16">
            <a:extLst>
              <a:ext uri="{FF2B5EF4-FFF2-40B4-BE49-F238E27FC236}">
                <a16:creationId xmlns:a16="http://schemas.microsoft.com/office/drawing/2014/main" id="{A0DF3A15-DD65-E247-BAB0-50F4293EE216}"/>
              </a:ext>
            </a:extLst>
          </p:cNvPr>
          <p:cNvSpPr/>
          <p:nvPr/>
        </p:nvSpPr>
        <p:spPr>
          <a:xfrm>
            <a:off x="10045085" y="6688191"/>
            <a:ext cx="3234813" cy="307777"/>
          </a:xfrm>
          <a:prstGeom prst="rect">
            <a:avLst/>
          </a:prstGeom>
        </p:spPr>
        <p:txBody>
          <a:bodyPr wrap="square">
            <a:spAutoFit/>
          </a:bodyPr>
          <a:lstStyle/>
          <a:p>
            <a:pPr lvl="0"/>
            <a:r>
              <a:rPr lang="en-US" sz="1400" baseline="-250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4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consecutive trips bonus</a:t>
            </a:r>
          </a:p>
        </p:txBody>
      </p:sp>
      <p:sp>
        <p:nvSpPr>
          <p:cNvPr id="21" name="Rectangle 20">
            <a:extLst>
              <a:ext uri="{FF2B5EF4-FFF2-40B4-BE49-F238E27FC236}">
                <a16:creationId xmlns:a16="http://schemas.microsoft.com/office/drawing/2014/main" id="{E5220640-D6F9-5C46-BF64-1146A0E4764E}"/>
              </a:ext>
            </a:extLst>
          </p:cNvPr>
          <p:cNvSpPr/>
          <p:nvPr/>
        </p:nvSpPr>
        <p:spPr>
          <a:xfrm>
            <a:off x="1131079" y="2771102"/>
            <a:ext cx="2787804" cy="707886"/>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Need to work full hour</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to get hourly offer</a:t>
            </a:r>
          </a:p>
        </p:txBody>
      </p:sp>
      <p:pic>
        <p:nvPicPr>
          <p:cNvPr id="25" name="Picture 20" descr="Uber Back To Back">
            <a:extLst>
              <a:ext uri="{FF2B5EF4-FFF2-40B4-BE49-F238E27FC236}">
                <a16:creationId xmlns:a16="http://schemas.microsoft.com/office/drawing/2014/main" id="{92D67D94-0A76-A94D-B647-F8A9A24AEE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08" t="15393" b="15092"/>
          <a:stretch/>
        </p:blipFill>
        <p:spPr bwMode="auto">
          <a:xfrm>
            <a:off x="9845890" y="3820933"/>
            <a:ext cx="1816601" cy="14904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0AAC93A-9E67-A449-B958-CCC437302503}"/>
              </a:ext>
            </a:extLst>
          </p:cNvPr>
          <p:cNvPicPr>
            <a:picLocks noChangeAspect="1"/>
          </p:cNvPicPr>
          <p:nvPr/>
        </p:nvPicPr>
        <p:blipFill>
          <a:blip r:embed="rId4"/>
          <a:stretch>
            <a:fillRect/>
          </a:stretch>
        </p:blipFill>
        <p:spPr>
          <a:xfrm>
            <a:off x="1172460" y="3629384"/>
            <a:ext cx="2705041" cy="1705679"/>
          </a:xfrm>
          <a:prstGeom prst="rect">
            <a:avLst/>
          </a:prstGeom>
        </p:spPr>
      </p:pic>
      <p:pic>
        <p:nvPicPr>
          <p:cNvPr id="13" name="Picture 18">
            <a:extLst>
              <a:ext uri="{FF2B5EF4-FFF2-40B4-BE49-F238E27FC236}">
                <a16:creationId xmlns:a16="http://schemas.microsoft.com/office/drawing/2014/main" id="{7F389349-2003-C14F-BAEB-44A78A0418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73" t="34141" r="19160" b="33333"/>
          <a:stretch/>
        </p:blipFill>
        <p:spPr bwMode="auto">
          <a:xfrm>
            <a:off x="6708506" y="3833381"/>
            <a:ext cx="1938975" cy="16758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Uber Back To Back">
            <a:extLst>
              <a:ext uri="{FF2B5EF4-FFF2-40B4-BE49-F238E27FC236}">
                <a16:creationId xmlns:a16="http://schemas.microsoft.com/office/drawing/2014/main" id="{D4769D46-284B-2241-8D48-352F1DB6F9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08" b="15092"/>
          <a:stretch/>
        </p:blipFill>
        <p:spPr bwMode="auto">
          <a:xfrm>
            <a:off x="4436547" y="3650559"/>
            <a:ext cx="2198086" cy="220284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DD23A21-C224-CE7B-E56D-2BBF99B63C16}"/>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19" name="Oval 18">
            <a:extLst>
              <a:ext uri="{FF2B5EF4-FFF2-40B4-BE49-F238E27FC236}">
                <a16:creationId xmlns:a16="http://schemas.microsoft.com/office/drawing/2014/main" id="{FBF9A6A1-CFB2-8708-7914-8CDE540075A4}"/>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0" name="Rectangle 19">
            <a:extLst>
              <a:ext uri="{FF2B5EF4-FFF2-40B4-BE49-F238E27FC236}">
                <a16:creationId xmlns:a16="http://schemas.microsoft.com/office/drawing/2014/main" id="{EDD9867D-AD5F-A7EA-481D-5AF3613F65BD}"/>
              </a:ext>
            </a:extLst>
          </p:cNvPr>
          <p:cNvSpPr/>
          <p:nvPr/>
        </p:nvSpPr>
        <p:spPr>
          <a:xfrm>
            <a:off x="4730506" y="690817"/>
            <a:ext cx="4122667" cy="584775"/>
          </a:xfrm>
          <a:prstGeom prst="rect">
            <a:avLst/>
          </a:prstGeom>
        </p:spPr>
        <p:txBody>
          <a:bodyPr wrap="none">
            <a:spAutoFit/>
          </a:bodyPr>
          <a:lstStyle/>
          <a:p>
            <a:pPr lvl="0"/>
            <a:r>
              <a:rPr lang="en-US" sz="3200" dirty="0">
                <a:latin typeface="Helvetica" charset="0"/>
                <a:ea typeface="Helvetica" charset="0"/>
                <a:cs typeface="Helvetica" charset="0"/>
              </a:rPr>
              <a:t>Managing Short-Term</a:t>
            </a:r>
            <a:endParaRPr lang="en-US" sz="2000" i="1" dirty="0">
              <a:latin typeface="Helvetica" charset="0"/>
              <a:ea typeface="Helvetica" charset="0"/>
              <a:cs typeface="Helvetica" charset="0"/>
            </a:endParaRPr>
          </a:p>
        </p:txBody>
      </p:sp>
      <p:sp>
        <p:nvSpPr>
          <p:cNvPr id="3" name="TextBox 2">
            <a:hlinkClick r:id="rId6" action="ppaction://hlinksldjump"/>
            <a:extLst>
              <a:ext uri="{FF2B5EF4-FFF2-40B4-BE49-F238E27FC236}">
                <a16:creationId xmlns:a16="http://schemas.microsoft.com/office/drawing/2014/main" id="{D1ACDE77-12B0-5426-C181-DDFF7EA887A6}"/>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4" name="TextBox 3">
            <a:hlinkClick r:id="rId7" action="ppaction://hlinksldjump"/>
            <a:extLst>
              <a:ext uri="{FF2B5EF4-FFF2-40B4-BE49-F238E27FC236}">
                <a16:creationId xmlns:a16="http://schemas.microsoft.com/office/drawing/2014/main" id="{707AF5A4-0C37-7FE8-601C-0F517A0C14FA}"/>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7" name="TextBox 6">
            <a:hlinkClick r:id="rId8" action="ppaction://hlinksldjump"/>
            <a:extLst>
              <a:ext uri="{FF2B5EF4-FFF2-40B4-BE49-F238E27FC236}">
                <a16:creationId xmlns:a16="http://schemas.microsoft.com/office/drawing/2014/main" id="{A507A656-A76C-F189-67B8-3A61597D43E1}"/>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8" name="TextBox 7">
            <a:hlinkClick r:id="rId9" action="ppaction://hlinksldjump"/>
            <a:extLst>
              <a:ext uri="{FF2B5EF4-FFF2-40B4-BE49-F238E27FC236}">
                <a16:creationId xmlns:a16="http://schemas.microsoft.com/office/drawing/2014/main" id="{38C16A06-FBE5-3FDE-D36B-09C46E0A3B5F}"/>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01988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0D554-974F-E13B-38C4-2BE44BDFE04C}"/>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0F2F5C14-F949-9D75-3275-8D07B57B44C0}"/>
              </a:ext>
            </a:extLst>
          </p:cNvPr>
          <p:cNvPicPr>
            <a:picLocks noChangeAspect="1"/>
          </p:cNvPicPr>
          <p:nvPr/>
        </p:nvPicPr>
        <p:blipFill rotWithShape="1">
          <a:blip r:embed="rId3"/>
          <a:srcRect l="82149" t="-1" b="47461"/>
          <a:stretch/>
        </p:blipFill>
        <p:spPr>
          <a:xfrm>
            <a:off x="7214877" y="3504339"/>
            <a:ext cx="727252" cy="1065950"/>
          </a:xfrm>
          <a:prstGeom prst="rect">
            <a:avLst/>
          </a:prstGeom>
        </p:spPr>
      </p:pic>
      <p:pic>
        <p:nvPicPr>
          <p:cNvPr id="4" name="Picture 3">
            <a:extLst>
              <a:ext uri="{FF2B5EF4-FFF2-40B4-BE49-F238E27FC236}">
                <a16:creationId xmlns:a16="http://schemas.microsoft.com/office/drawing/2014/main" id="{721F62B8-224B-4A49-C44A-665555E46267}"/>
              </a:ext>
            </a:extLst>
          </p:cNvPr>
          <p:cNvPicPr>
            <a:picLocks noChangeAspect="1"/>
          </p:cNvPicPr>
          <p:nvPr/>
        </p:nvPicPr>
        <p:blipFill rotWithShape="1">
          <a:blip r:embed="rId4"/>
          <a:srcRect l="5771" t="38318" r="37300" b="27299"/>
          <a:stretch/>
        </p:blipFill>
        <p:spPr>
          <a:xfrm>
            <a:off x="1106544" y="3641068"/>
            <a:ext cx="2235650" cy="829659"/>
          </a:xfrm>
          <a:prstGeom prst="rect">
            <a:avLst/>
          </a:prstGeom>
        </p:spPr>
      </p:pic>
      <p:sp>
        <p:nvSpPr>
          <p:cNvPr id="18" name="Rectangle 17">
            <a:extLst>
              <a:ext uri="{FF2B5EF4-FFF2-40B4-BE49-F238E27FC236}">
                <a16:creationId xmlns:a16="http://schemas.microsoft.com/office/drawing/2014/main" id="{01874311-EC83-4EA9-AA5A-1929300C4FEE}"/>
              </a:ext>
            </a:extLst>
          </p:cNvPr>
          <p:cNvSpPr/>
          <p:nvPr/>
        </p:nvSpPr>
        <p:spPr>
          <a:xfrm>
            <a:off x="1735333" y="4500798"/>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pic>
        <p:nvPicPr>
          <p:cNvPr id="10" name="Picture 9">
            <a:extLst>
              <a:ext uri="{FF2B5EF4-FFF2-40B4-BE49-F238E27FC236}">
                <a16:creationId xmlns:a16="http://schemas.microsoft.com/office/drawing/2014/main" id="{4766AA03-3145-F1CF-DC29-A6592177F799}"/>
              </a:ext>
            </a:extLst>
          </p:cNvPr>
          <p:cNvPicPr>
            <a:picLocks noChangeAspect="1"/>
          </p:cNvPicPr>
          <p:nvPr/>
        </p:nvPicPr>
        <p:blipFill rotWithShape="1">
          <a:blip r:embed="rId3"/>
          <a:srcRect l="7243" r="37216" b="47462"/>
          <a:stretch/>
        </p:blipFill>
        <p:spPr>
          <a:xfrm>
            <a:off x="4937526" y="3504339"/>
            <a:ext cx="2262707" cy="1065950"/>
          </a:xfrm>
          <a:prstGeom prst="rect">
            <a:avLst/>
          </a:prstGeom>
        </p:spPr>
      </p:pic>
      <p:sp>
        <p:nvSpPr>
          <p:cNvPr id="20" name="Rectangle 19">
            <a:extLst>
              <a:ext uri="{FF2B5EF4-FFF2-40B4-BE49-F238E27FC236}">
                <a16:creationId xmlns:a16="http://schemas.microsoft.com/office/drawing/2014/main" id="{B573121A-DDA4-ABFB-26D3-19942E8AFC3A}"/>
              </a:ext>
            </a:extLst>
          </p:cNvPr>
          <p:cNvSpPr/>
          <p:nvPr/>
        </p:nvSpPr>
        <p:spPr>
          <a:xfrm>
            <a:off x="1728348" y="3289856"/>
            <a:ext cx="2724112"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Work Duration</a:t>
            </a:r>
          </a:p>
        </p:txBody>
      </p:sp>
      <p:sp>
        <p:nvSpPr>
          <p:cNvPr id="21" name="Rectangle 20">
            <a:extLst>
              <a:ext uri="{FF2B5EF4-FFF2-40B4-BE49-F238E27FC236}">
                <a16:creationId xmlns:a16="http://schemas.microsoft.com/office/drawing/2014/main" id="{358390B0-4A53-7B44-A77B-1F79E5C2F6B9}"/>
              </a:ext>
            </a:extLst>
          </p:cNvPr>
          <p:cNvSpPr/>
          <p:nvPr/>
        </p:nvSpPr>
        <p:spPr>
          <a:xfrm>
            <a:off x="5203373" y="3367638"/>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P(Multihoming)</a:t>
            </a:r>
          </a:p>
        </p:txBody>
      </p:sp>
      <p:pic>
        <p:nvPicPr>
          <p:cNvPr id="14" name="Picture 13">
            <a:extLst>
              <a:ext uri="{FF2B5EF4-FFF2-40B4-BE49-F238E27FC236}">
                <a16:creationId xmlns:a16="http://schemas.microsoft.com/office/drawing/2014/main" id="{13CA5FEA-5950-6E0E-4633-0B8E35D6DD50}"/>
              </a:ext>
            </a:extLst>
          </p:cNvPr>
          <p:cNvPicPr>
            <a:picLocks noChangeAspect="1"/>
          </p:cNvPicPr>
          <p:nvPr/>
        </p:nvPicPr>
        <p:blipFill rotWithShape="1">
          <a:blip r:embed="rId4"/>
          <a:srcRect l="77533" t="38319" b="27019"/>
          <a:stretch/>
        </p:blipFill>
        <p:spPr>
          <a:xfrm>
            <a:off x="3321129" y="3641067"/>
            <a:ext cx="882316" cy="836392"/>
          </a:xfrm>
          <a:prstGeom prst="rect">
            <a:avLst/>
          </a:prstGeom>
        </p:spPr>
      </p:pic>
      <p:cxnSp>
        <p:nvCxnSpPr>
          <p:cNvPr id="11" name="Straight Connector 10">
            <a:extLst>
              <a:ext uri="{FF2B5EF4-FFF2-40B4-BE49-F238E27FC236}">
                <a16:creationId xmlns:a16="http://schemas.microsoft.com/office/drawing/2014/main" id="{3986E29B-9FD3-3D54-5BFB-4FC012035FC2}"/>
              </a:ext>
            </a:extLst>
          </p:cNvPr>
          <p:cNvCxnSpPr>
            <a:cxnSpLocks/>
          </p:cNvCxnSpPr>
          <p:nvPr/>
        </p:nvCxnSpPr>
        <p:spPr>
          <a:xfrm>
            <a:off x="1495761" y="4301049"/>
            <a:ext cx="2622287"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C3E35D-129A-9680-FEFD-A398F940098C}"/>
              </a:ext>
            </a:extLst>
          </p:cNvPr>
          <p:cNvCxnSpPr>
            <a:cxnSpLocks/>
          </p:cNvCxnSpPr>
          <p:nvPr/>
        </p:nvCxnSpPr>
        <p:spPr>
          <a:xfrm>
            <a:off x="1480263" y="3634337"/>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478FD4-D809-D67A-03E8-E8BE14472E8A}"/>
              </a:ext>
            </a:extLst>
          </p:cNvPr>
          <p:cNvCxnSpPr>
            <a:cxnSpLocks/>
          </p:cNvCxnSpPr>
          <p:nvPr/>
        </p:nvCxnSpPr>
        <p:spPr>
          <a:xfrm>
            <a:off x="5279947" y="4097748"/>
            <a:ext cx="249265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F25BC0A-E496-E7A3-1E27-E27C3613E3DC}"/>
              </a:ext>
            </a:extLst>
          </p:cNvPr>
          <p:cNvCxnSpPr>
            <a:cxnSpLocks/>
          </p:cNvCxnSpPr>
          <p:nvPr/>
        </p:nvCxnSpPr>
        <p:spPr>
          <a:xfrm>
            <a:off x="5269460" y="4570288"/>
            <a:ext cx="251877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F63E08F-5A26-05A4-013C-DDFBBBAF29D0}"/>
              </a:ext>
            </a:extLst>
          </p:cNvPr>
          <p:cNvSpPr/>
          <p:nvPr/>
        </p:nvSpPr>
        <p:spPr>
          <a:xfrm>
            <a:off x="4937526" y="4395178"/>
            <a:ext cx="238415" cy="26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F7A02D8-1501-9C49-CC2E-C2A5D46DDA15}"/>
              </a:ext>
            </a:extLst>
          </p:cNvPr>
          <p:cNvCxnSpPr>
            <a:cxnSpLocks/>
          </p:cNvCxnSpPr>
          <p:nvPr/>
        </p:nvCxnSpPr>
        <p:spPr>
          <a:xfrm>
            <a:off x="1480263" y="4470583"/>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6E7BA4B-A2CB-4068-A0D0-730C6B376BCF}"/>
              </a:ext>
            </a:extLst>
          </p:cNvPr>
          <p:cNvSpPr/>
          <p:nvPr/>
        </p:nvSpPr>
        <p:spPr>
          <a:xfrm>
            <a:off x="5516141" y="4594927"/>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pic>
        <p:nvPicPr>
          <p:cNvPr id="35" name="Picture 34">
            <a:extLst>
              <a:ext uri="{FF2B5EF4-FFF2-40B4-BE49-F238E27FC236}">
                <a16:creationId xmlns:a16="http://schemas.microsoft.com/office/drawing/2014/main" id="{9BA7019A-5440-12A0-16CC-3B9334885C27}"/>
              </a:ext>
            </a:extLst>
          </p:cNvPr>
          <p:cNvPicPr>
            <a:picLocks noChangeAspect="1"/>
          </p:cNvPicPr>
          <p:nvPr/>
        </p:nvPicPr>
        <p:blipFill rotWithShape="1">
          <a:blip r:embed="rId5"/>
          <a:srcRect l="6177" t="1" r="44095" b="46785"/>
          <a:stretch/>
        </p:blipFill>
        <p:spPr>
          <a:xfrm>
            <a:off x="1202718" y="1746968"/>
            <a:ext cx="1948925" cy="1017564"/>
          </a:xfrm>
          <a:prstGeom prst="rect">
            <a:avLst/>
          </a:prstGeom>
        </p:spPr>
      </p:pic>
      <p:pic>
        <p:nvPicPr>
          <p:cNvPr id="36" name="Picture 35">
            <a:extLst>
              <a:ext uri="{FF2B5EF4-FFF2-40B4-BE49-F238E27FC236}">
                <a16:creationId xmlns:a16="http://schemas.microsoft.com/office/drawing/2014/main" id="{10024595-732C-1666-841D-6A712F3A7FA2}"/>
              </a:ext>
            </a:extLst>
          </p:cNvPr>
          <p:cNvPicPr>
            <a:picLocks noChangeAspect="1"/>
          </p:cNvPicPr>
          <p:nvPr/>
        </p:nvPicPr>
        <p:blipFill rotWithShape="1">
          <a:blip r:embed="rId6"/>
          <a:srcRect l="6619" t="44696" r="42786" b="1"/>
          <a:stretch/>
        </p:blipFill>
        <p:spPr>
          <a:xfrm>
            <a:off x="4933697" y="1873598"/>
            <a:ext cx="1982914" cy="1037922"/>
          </a:xfrm>
          <a:prstGeom prst="rect">
            <a:avLst/>
          </a:prstGeom>
        </p:spPr>
      </p:pic>
      <p:pic>
        <p:nvPicPr>
          <p:cNvPr id="37" name="Picture 36">
            <a:extLst>
              <a:ext uri="{FF2B5EF4-FFF2-40B4-BE49-F238E27FC236}">
                <a16:creationId xmlns:a16="http://schemas.microsoft.com/office/drawing/2014/main" id="{CF94CAEA-B457-9312-589C-CE2F7104D239}"/>
              </a:ext>
            </a:extLst>
          </p:cNvPr>
          <p:cNvPicPr>
            <a:picLocks noChangeAspect="1"/>
          </p:cNvPicPr>
          <p:nvPr/>
        </p:nvPicPr>
        <p:blipFill rotWithShape="1">
          <a:blip r:embed="rId6"/>
          <a:srcRect l="74779" t="44696" r="1103" b="1"/>
          <a:stretch/>
        </p:blipFill>
        <p:spPr>
          <a:xfrm>
            <a:off x="6916611" y="1873598"/>
            <a:ext cx="945223" cy="1037922"/>
          </a:xfrm>
          <a:prstGeom prst="rect">
            <a:avLst/>
          </a:prstGeom>
        </p:spPr>
      </p:pic>
      <p:cxnSp>
        <p:nvCxnSpPr>
          <p:cNvPr id="42" name="Straight Connector 41">
            <a:extLst>
              <a:ext uri="{FF2B5EF4-FFF2-40B4-BE49-F238E27FC236}">
                <a16:creationId xmlns:a16="http://schemas.microsoft.com/office/drawing/2014/main" id="{3F0EF98B-D699-A0E8-BCED-280786D317D7}"/>
              </a:ext>
            </a:extLst>
          </p:cNvPr>
          <p:cNvCxnSpPr>
            <a:cxnSpLocks/>
          </p:cNvCxnSpPr>
          <p:nvPr/>
        </p:nvCxnSpPr>
        <p:spPr>
          <a:xfrm>
            <a:off x="5295782" y="2535108"/>
            <a:ext cx="2511451"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FEB4A5D0-0D94-1E43-F1D5-EF889AA18A7C}"/>
              </a:ext>
            </a:extLst>
          </p:cNvPr>
          <p:cNvPicPr>
            <a:picLocks noChangeAspect="1"/>
          </p:cNvPicPr>
          <p:nvPr/>
        </p:nvPicPr>
        <p:blipFill rotWithShape="1">
          <a:blip r:embed="rId5"/>
          <a:srcRect l="76137" t="-1" r="1627" b="45342"/>
          <a:stretch/>
        </p:blipFill>
        <p:spPr>
          <a:xfrm>
            <a:off x="3151643" y="1746968"/>
            <a:ext cx="871459" cy="1045194"/>
          </a:xfrm>
          <a:prstGeom prst="rect">
            <a:avLst/>
          </a:prstGeom>
        </p:spPr>
      </p:pic>
      <p:cxnSp>
        <p:nvCxnSpPr>
          <p:cNvPr id="45" name="Straight Connector 44">
            <a:extLst>
              <a:ext uri="{FF2B5EF4-FFF2-40B4-BE49-F238E27FC236}">
                <a16:creationId xmlns:a16="http://schemas.microsoft.com/office/drawing/2014/main" id="{996C203D-47EA-4A1C-E154-40C55EFF992F}"/>
              </a:ext>
            </a:extLst>
          </p:cNvPr>
          <p:cNvCxnSpPr>
            <a:cxnSpLocks/>
          </p:cNvCxnSpPr>
          <p:nvPr/>
        </p:nvCxnSpPr>
        <p:spPr>
          <a:xfrm>
            <a:off x="1588972" y="2199033"/>
            <a:ext cx="2393905"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E145355-2305-748C-4F30-F910B8FFF8B9}"/>
              </a:ext>
            </a:extLst>
          </p:cNvPr>
          <p:cNvCxnSpPr>
            <a:cxnSpLocks/>
          </p:cNvCxnSpPr>
          <p:nvPr/>
        </p:nvCxnSpPr>
        <p:spPr>
          <a:xfrm>
            <a:off x="1555107" y="2797292"/>
            <a:ext cx="24277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894A11-17B4-2AB3-0A36-F7B0E86F055C}"/>
              </a:ext>
            </a:extLst>
          </p:cNvPr>
          <p:cNvCxnSpPr>
            <a:cxnSpLocks/>
          </p:cNvCxnSpPr>
          <p:nvPr/>
        </p:nvCxnSpPr>
        <p:spPr>
          <a:xfrm>
            <a:off x="5266612" y="1877858"/>
            <a:ext cx="25406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8F9B5E8-E889-1659-BFA9-B1784F7FA007}"/>
              </a:ext>
            </a:extLst>
          </p:cNvPr>
          <p:cNvSpPr/>
          <p:nvPr/>
        </p:nvSpPr>
        <p:spPr>
          <a:xfrm>
            <a:off x="1894464" y="1535560"/>
            <a:ext cx="2043234"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Utilization</a:t>
            </a:r>
          </a:p>
        </p:txBody>
      </p:sp>
      <p:sp>
        <p:nvSpPr>
          <p:cNvPr id="49" name="Rectangle 48">
            <a:extLst>
              <a:ext uri="{FF2B5EF4-FFF2-40B4-BE49-F238E27FC236}">
                <a16:creationId xmlns:a16="http://schemas.microsoft.com/office/drawing/2014/main" id="{2CF97846-A453-A817-BEE2-690F1BA59393}"/>
              </a:ext>
            </a:extLst>
          </p:cNvPr>
          <p:cNvSpPr/>
          <p:nvPr/>
        </p:nvSpPr>
        <p:spPr>
          <a:xfrm>
            <a:off x="5137722" y="1523203"/>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Earnings</a:t>
            </a:r>
          </a:p>
        </p:txBody>
      </p:sp>
      <p:sp>
        <p:nvSpPr>
          <p:cNvPr id="50" name="Rectangle 49">
            <a:extLst>
              <a:ext uri="{FF2B5EF4-FFF2-40B4-BE49-F238E27FC236}">
                <a16:creationId xmlns:a16="http://schemas.microsoft.com/office/drawing/2014/main" id="{A636238F-47B2-D809-5CC7-C23AC8F241F3}"/>
              </a:ext>
            </a:extLst>
          </p:cNvPr>
          <p:cNvSpPr/>
          <p:nvPr/>
        </p:nvSpPr>
        <p:spPr>
          <a:xfrm>
            <a:off x="5516141"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51" name="Rectangle 50">
            <a:extLst>
              <a:ext uri="{FF2B5EF4-FFF2-40B4-BE49-F238E27FC236}">
                <a16:creationId xmlns:a16="http://schemas.microsoft.com/office/drawing/2014/main" id="{727B2B35-6464-1D9E-5B1B-0936AA3EEBDE}"/>
              </a:ext>
            </a:extLst>
          </p:cNvPr>
          <p:cNvSpPr/>
          <p:nvPr/>
        </p:nvSpPr>
        <p:spPr>
          <a:xfrm>
            <a:off x="1759687"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3" name="Rectangle 2">
            <a:extLst>
              <a:ext uri="{FF2B5EF4-FFF2-40B4-BE49-F238E27FC236}">
                <a16:creationId xmlns:a16="http://schemas.microsoft.com/office/drawing/2014/main" id="{2BDB98CF-86B4-5727-BB1A-8782E9E68242}"/>
              </a:ext>
            </a:extLst>
          </p:cNvPr>
          <p:cNvSpPr/>
          <p:nvPr/>
        </p:nvSpPr>
        <p:spPr>
          <a:xfrm>
            <a:off x="6916611" y="3761609"/>
            <a:ext cx="835153" cy="739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439BAFF-87C6-556D-25F3-DF4F231096A8}"/>
              </a:ext>
            </a:extLst>
          </p:cNvPr>
          <p:cNvSpPr/>
          <p:nvPr/>
        </p:nvSpPr>
        <p:spPr>
          <a:xfrm>
            <a:off x="6115100" y="3761826"/>
            <a:ext cx="801511" cy="777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0C0FF81-3D09-DA1B-09B8-537489F82BE6}"/>
              </a:ext>
            </a:extLst>
          </p:cNvPr>
          <p:cNvSpPr/>
          <p:nvPr/>
        </p:nvSpPr>
        <p:spPr>
          <a:xfrm>
            <a:off x="4554596" y="3286930"/>
            <a:ext cx="3525078" cy="1654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E8127498-5A25-E606-2F7E-B718249E07F1}"/>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55" name="Oval 54">
            <a:extLst>
              <a:ext uri="{FF2B5EF4-FFF2-40B4-BE49-F238E27FC236}">
                <a16:creationId xmlns:a16="http://schemas.microsoft.com/office/drawing/2014/main" id="{CC01E57C-7591-C70D-36C5-8E6C10CDBB3C}"/>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6" name="Rectangle 55">
            <a:extLst>
              <a:ext uri="{FF2B5EF4-FFF2-40B4-BE49-F238E27FC236}">
                <a16:creationId xmlns:a16="http://schemas.microsoft.com/office/drawing/2014/main" id="{387CDC08-26A6-ECA6-A69B-6B8E8237CF85}"/>
              </a:ext>
            </a:extLst>
          </p:cNvPr>
          <p:cNvSpPr/>
          <p:nvPr/>
        </p:nvSpPr>
        <p:spPr>
          <a:xfrm>
            <a:off x="4730506" y="690817"/>
            <a:ext cx="4122667" cy="584775"/>
          </a:xfrm>
          <a:prstGeom prst="rect">
            <a:avLst/>
          </a:prstGeom>
        </p:spPr>
        <p:txBody>
          <a:bodyPr wrap="none">
            <a:spAutoFit/>
          </a:bodyPr>
          <a:lstStyle/>
          <a:p>
            <a:pPr lvl="0"/>
            <a:r>
              <a:rPr lang="en-US" sz="3200" dirty="0">
                <a:latin typeface="Helvetica" charset="0"/>
                <a:ea typeface="Helvetica" charset="0"/>
                <a:cs typeface="Helvetica" charset="0"/>
              </a:rPr>
              <a:t>Managing Short-Term</a:t>
            </a:r>
            <a:endParaRPr lang="en-US" sz="2000" i="1" dirty="0">
              <a:latin typeface="Helvetica" charset="0"/>
              <a:ea typeface="Helvetica" charset="0"/>
              <a:cs typeface="Helvetica" charset="0"/>
            </a:endParaRPr>
          </a:p>
        </p:txBody>
      </p:sp>
      <p:sp>
        <p:nvSpPr>
          <p:cNvPr id="5" name="TextBox 4">
            <a:hlinkClick r:id="rId7" action="ppaction://hlinksldjump"/>
            <a:extLst>
              <a:ext uri="{FF2B5EF4-FFF2-40B4-BE49-F238E27FC236}">
                <a16:creationId xmlns:a16="http://schemas.microsoft.com/office/drawing/2014/main" id="{27EB0181-11F9-EC38-6ADB-3C190CC90B21}"/>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6" name="TextBox 5">
            <a:hlinkClick r:id="rId8" action="ppaction://hlinksldjump"/>
            <a:extLst>
              <a:ext uri="{FF2B5EF4-FFF2-40B4-BE49-F238E27FC236}">
                <a16:creationId xmlns:a16="http://schemas.microsoft.com/office/drawing/2014/main" id="{EBD38B0F-ECC0-D113-785F-4BBD54EFA85F}"/>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7" name="TextBox 6">
            <a:hlinkClick r:id="rId9" action="ppaction://hlinksldjump"/>
            <a:extLst>
              <a:ext uri="{FF2B5EF4-FFF2-40B4-BE49-F238E27FC236}">
                <a16:creationId xmlns:a16="http://schemas.microsoft.com/office/drawing/2014/main" id="{111790C5-C6C3-E8AA-7CBB-A3756459CE18}"/>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13" name="TextBox 12">
            <a:hlinkClick r:id="rId10" action="ppaction://hlinksldjump"/>
            <a:extLst>
              <a:ext uri="{FF2B5EF4-FFF2-40B4-BE49-F238E27FC236}">
                <a16:creationId xmlns:a16="http://schemas.microsoft.com/office/drawing/2014/main" id="{597349F5-0654-6582-E4D1-10E40EBC280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2532979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4AC0-2A09-B47B-2A80-4470E704A889}"/>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C913BBE5-4E48-5909-6156-55038C198C75}"/>
              </a:ext>
            </a:extLst>
          </p:cNvPr>
          <p:cNvPicPr>
            <a:picLocks noChangeAspect="1"/>
          </p:cNvPicPr>
          <p:nvPr/>
        </p:nvPicPr>
        <p:blipFill rotWithShape="1">
          <a:blip r:embed="rId3"/>
          <a:srcRect l="82149" t="-1" b="47461"/>
          <a:stretch/>
        </p:blipFill>
        <p:spPr>
          <a:xfrm>
            <a:off x="7214877" y="3504339"/>
            <a:ext cx="727252" cy="1065950"/>
          </a:xfrm>
          <a:prstGeom prst="rect">
            <a:avLst/>
          </a:prstGeom>
        </p:spPr>
      </p:pic>
      <p:pic>
        <p:nvPicPr>
          <p:cNvPr id="4" name="Picture 3">
            <a:extLst>
              <a:ext uri="{FF2B5EF4-FFF2-40B4-BE49-F238E27FC236}">
                <a16:creationId xmlns:a16="http://schemas.microsoft.com/office/drawing/2014/main" id="{D81654E5-CEC2-1F70-E306-33AB178E8ABA}"/>
              </a:ext>
            </a:extLst>
          </p:cNvPr>
          <p:cNvPicPr>
            <a:picLocks noChangeAspect="1"/>
          </p:cNvPicPr>
          <p:nvPr/>
        </p:nvPicPr>
        <p:blipFill rotWithShape="1">
          <a:blip r:embed="rId4"/>
          <a:srcRect l="5771" t="38318" r="37300" b="27299"/>
          <a:stretch/>
        </p:blipFill>
        <p:spPr>
          <a:xfrm>
            <a:off x="1106544" y="3641068"/>
            <a:ext cx="2235650" cy="829659"/>
          </a:xfrm>
          <a:prstGeom prst="rect">
            <a:avLst/>
          </a:prstGeom>
        </p:spPr>
      </p:pic>
      <p:sp>
        <p:nvSpPr>
          <p:cNvPr id="18" name="Rectangle 17">
            <a:extLst>
              <a:ext uri="{FF2B5EF4-FFF2-40B4-BE49-F238E27FC236}">
                <a16:creationId xmlns:a16="http://schemas.microsoft.com/office/drawing/2014/main" id="{9726C605-BEC3-3C21-577F-1C5DA9F1ACAB}"/>
              </a:ext>
            </a:extLst>
          </p:cNvPr>
          <p:cNvSpPr/>
          <p:nvPr/>
        </p:nvSpPr>
        <p:spPr>
          <a:xfrm>
            <a:off x="1735333" y="4500798"/>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pic>
        <p:nvPicPr>
          <p:cNvPr id="10" name="Picture 9">
            <a:extLst>
              <a:ext uri="{FF2B5EF4-FFF2-40B4-BE49-F238E27FC236}">
                <a16:creationId xmlns:a16="http://schemas.microsoft.com/office/drawing/2014/main" id="{D33EEE74-5A90-77B8-A180-F83FFB889F38}"/>
              </a:ext>
            </a:extLst>
          </p:cNvPr>
          <p:cNvPicPr>
            <a:picLocks noChangeAspect="1"/>
          </p:cNvPicPr>
          <p:nvPr/>
        </p:nvPicPr>
        <p:blipFill rotWithShape="1">
          <a:blip r:embed="rId3"/>
          <a:srcRect l="7243" r="37216" b="47462"/>
          <a:stretch/>
        </p:blipFill>
        <p:spPr>
          <a:xfrm>
            <a:off x="4937526" y="3504339"/>
            <a:ext cx="2262707" cy="1065950"/>
          </a:xfrm>
          <a:prstGeom prst="rect">
            <a:avLst/>
          </a:prstGeom>
        </p:spPr>
      </p:pic>
      <p:sp>
        <p:nvSpPr>
          <p:cNvPr id="20" name="Rectangle 19">
            <a:extLst>
              <a:ext uri="{FF2B5EF4-FFF2-40B4-BE49-F238E27FC236}">
                <a16:creationId xmlns:a16="http://schemas.microsoft.com/office/drawing/2014/main" id="{9E3CAD6F-61AB-4E82-9C96-FBFFD6137307}"/>
              </a:ext>
            </a:extLst>
          </p:cNvPr>
          <p:cNvSpPr/>
          <p:nvPr/>
        </p:nvSpPr>
        <p:spPr>
          <a:xfrm>
            <a:off x="1728348" y="3289856"/>
            <a:ext cx="2724112"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Work Duration</a:t>
            </a:r>
          </a:p>
        </p:txBody>
      </p:sp>
      <p:sp>
        <p:nvSpPr>
          <p:cNvPr id="21" name="Rectangle 20">
            <a:extLst>
              <a:ext uri="{FF2B5EF4-FFF2-40B4-BE49-F238E27FC236}">
                <a16:creationId xmlns:a16="http://schemas.microsoft.com/office/drawing/2014/main" id="{9303C9DD-D256-5BCD-E91E-B229DD27B254}"/>
              </a:ext>
            </a:extLst>
          </p:cNvPr>
          <p:cNvSpPr/>
          <p:nvPr/>
        </p:nvSpPr>
        <p:spPr>
          <a:xfrm>
            <a:off x="5203373" y="3367638"/>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P(Multihoming)</a:t>
            </a:r>
          </a:p>
        </p:txBody>
      </p:sp>
      <p:pic>
        <p:nvPicPr>
          <p:cNvPr id="14" name="Picture 13">
            <a:extLst>
              <a:ext uri="{FF2B5EF4-FFF2-40B4-BE49-F238E27FC236}">
                <a16:creationId xmlns:a16="http://schemas.microsoft.com/office/drawing/2014/main" id="{77015572-CB86-0457-275A-8523BF38CFF2}"/>
              </a:ext>
            </a:extLst>
          </p:cNvPr>
          <p:cNvPicPr>
            <a:picLocks noChangeAspect="1"/>
          </p:cNvPicPr>
          <p:nvPr/>
        </p:nvPicPr>
        <p:blipFill rotWithShape="1">
          <a:blip r:embed="rId4"/>
          <a:srcRect l="77533" t="38319" b="27019"/>
          <a:stretch/>
        </p:blipFill>
        <p:spPr>
          <a:xfrm>
            <a:off x="3321129" y="3641067"/>
            <a:ext cx="882316" cy="836392"/>
          </a:xfrm>
          <a:prstGeom prst="rect">
            <a:avLst/>
          </a:prstGeom>
        </p:spPr>
      </p:pic>
      <p:cxnSp>
        <p:nvCxnSpPr>
          <p:cNvPr id="11" name="Straight Connector 10">
            <a:extLst>
              <a:ext uri="{FF2B5EF4-FFF2-40B4-BE49-F238E27FC236}">
                <a16:creationId xmlns:a16="http://schemas.microsoft.com/office/drawing/2014/main" id="{45B4AE49-2F16-FFBF-7EA6-63154FF64A16}"/>
              </a:ext>
            </a:extLst>
          </p:cNvPr>
          <p:cNvCxnSpPr>
            <a:cxnSpLocks/>
          </p:cNvCxnSpPr>
          <p:nvPr/>
        </p:nvCxnSpPr>
        <p:spPr>
          <a:xfrm>
            <a:off x="1495761" y="4301049"/>
            <a:ext cx="2622287"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21737F-F57E-B0DA-C9ED-F1A9D30DB6FD}"/>
              </a:ext>
            </a:extLst>
          </p:cNvPr>
          <p:cNvCxnSpPr>
            <a:cxnSpLocks/>
          </p:cNvCxnSpPr>
          <p:nvPr/>
        </p:nvCxnSpPr>
        <p:spPr>
          <a:xfrm>
            <a:off x="1480263" y="3634337"/>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B5D40E-E85B-BF5E-BBCF-517AF4E54467}"/>
              </a:ext>
            </a:extLst>
          </p:cNvPr>
          <p:cNvCxnSpPr>
            <a:cxnSpLocks/>
          </p:cNvCxnSpPr>
          <p:nvPr/>
        </p:nvCxnSpPr>
        <p:spPr>
          <a:xfrm>
            <a:off x="5279947" y="4097748"/>
            <a:ext cx="249265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F28A711-0C99-7A73-1300-9ECD65020795}"/>
              </a:ext>
            </a:extLst>
          </p:cNvPr>
          <p:cNvCxnSpPr>
            <a:cxnSpLocks/>
          </p:cNvCxnSpPr>
          <p:nvPr/>
        </p:nvCxnSpPr>
        <p:spPr>
          <a:xfrm>
            <a:off x="5269460" y="4570288"/>
            <a:ext cx="251877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82B0845-DE86-361C-055D-945CCD133644}"/>
              </a:ext>
            </a:extLst>
          </p:cNvPr>
          <p:cNvSpPr/>
          <p:nvPr/>
        </p:nvSpPr>
        <p:spPr>
          <a:xfrm>
            <a:off x="4937526" y="4395178"/>
            <a:ext cx="238415" cy="26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51746BE-DB66-EBF9-00D4-9C4E50416257}"/>
              </a:ext>
            </a:extLst>
          </p:cNvPr>
          <p:cNvCxnSpPr>
            <a:cxnSpLocks/>
          </p:cNvCxnSpPr>
          <p:nvPr/>
        </p:nvCxnSpPr>
        <p:spPr>
          <a:xfrm>
            <a:off x="1480263" y="4470583"/>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128890E-E979-7DD8-EC26-F2F821A7A172}"/>
              </a:ext>
            </a:extLst>
          </p:cNvPr>
          <p:cNvSpPr/>
          <p:nvPr/>
        </p:nvSpPr>
        <p:spPr>
          <a:xfrm>
            <a:off x="5516141" y="4594927"/>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pic>
        <p:nvPicPr>
          <p:cNvPr id="35" name="Picture 34">
            <a:extLst>
              <a:ext uri="{FF2B5EF4-FFF2-40B4-BE49-F238E27FC236}">
                <a16:creationId xmlns:a16="http://schemas.microsoft.com/office/drawing/2014/main" id="{72D3D36B-A56A-7AC9-6327-7BFB01983E05}"/>
              </a:ext>
            </a:extLst>
          </p:cNvPr>
          <p:cNvPicPr>
            <a:picLocks noChangeAspect="1"/>
          </p:cNvPicPr>
          <p:nvPr/>
        </p:nvPicPr>
        <p:blipFill rotWithShape="1">
          <a:blip r:embed="rId5"/>
          <a:srcRect l="6177" t="1" r="44095" b="46785"/>
          <a:stretch/>
        </p:blipFill>
        <p:spPr>
          <a:xfrm>
            <a:off x="1202718" y="1746968"/>
            <a:ext cx="1948925" cy="1017564"/>
          </a:xfrm>
          <a:prstGeom prst="rect">
            <a:avLst/>
          </a:prstGeom>
        </p:spPr>
      </p:pic>
      <p:pic>
        <p:nvPicPr>
          <p:cNvPr id="36" name="Picture 35">
            <a:extLst>
              <a:ext uri="{FF2B5EF4-FFF2-40B4-BE49-F238E27FC236}">
                <a16:creationId xmlns:a16="http://schemas.microsoft.com/office/drawing/2014/main" id="{F4D31B1E-67FA-4ECE-F5D8-911B1C377397}"/>
              </a:ext>
            </a:extLst>
          </p:cNvPr>
          <p:cNvPicPr>
            <a:picLocks noChangeAspect="1"/>
          </p:cNvPicPr>
          <p:nvPr/>
        </p:nvPicPr>
        <p:blipFill rotWithShape="1">
          <a:blip r:embed="rId6"/>
          <a:srcRect l="6619" t="44696" r="42786" b="1"/>
          <a:stretch/>
        </p:blipFill>
        <p:spPr>
          <a:xfrm>
            <a:off x="4933697" y="1873598"/>
            <a:ext cx="1982914" cy="1037922"/>
          </a:xfrm>
          <a:prstGeom prst="rect">
            <a:avLst/>
          </a:prstGeom>
        </p:spPr>
      </p:pic>
      <p:pic>
        <p:nvPicPr>
          <p:cNvPr id="37" name="Picture 36">
            <a:extLst>
              <a:ext uri="{FF2B5EF4-FFF2-40B4-BE49-F238E27FC236}">
                <a16:creationId xmlns:a16="http://schemas.microsoft.com/office/drawing/2014/main" id="{DFD17609-4D05-DF20-301A-D84005C2A583}"/>
              </a:ext>
            </a:extLst>
          </p:cNvPr>
          <p:cNvPicPr>
            <a:picLocks noChangeAspect="1"/>
          </p:cNvPicPr>
          <p:nvPr/>
        </p:nvPicPr>
        <p:blipFill rotWithShape="1">
          <a:blip r:embed="rId6"/>
          <a:srcRect l="74779" t="44696" r="1103" b="1"/>
          <a:stretch/>
        </p:blipFill>
        <p:spPr>
          <a:xfrm>
            <a:off x="6916611" y="1873598"/>
            <a:ext cx="945223" cy="1037922"/>
          </a:xfrm>
          <a:prstGeom prst="rect">
            <a:avLst/>
          </a:prstGeom>
        </p:spPr>
      </p:pic>
      <p:cxnSp>
        <p:nvCxnSpPr>
          <p:cNvPr id="42" name="Straight Connector 41">
            <a:extLst>
              <a:ext uri="{FF2B5EF4-FFF2-40B4-BE49-F238E27FC236}">
                <a16:creationId xmlns:a16="http://schemas.microsoft.com/office/drawing/2014/main" id="{947CD072-CA02-6311-5018-E8AD6C29F99A}"/>
              </a:ext>
            </a:extLst>
          </p:cNvPr>
          <p:cNvCxnSpPr>
            <a:cxnSpLocks/>
          </p:cNvCxnSpPr>
          <p:nvPr/>
        </p:nvCxnSpPr>
        <p:spPr>
          <a:xfrm>
            <a:off x="5295782" y="2535108"/>
            <a:ext cx="2511451"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7894D19B-48F7-5817-5F35-4198B6AE7F47}"/>
              </a:ext>
            </a:extLst>
          </p:cNvPr>
          <p:cNvPicPr>
            <a:picLocks noChangeAspect="1"/>
          </p:cNvPicPr>
          <p:nvPr/>
        </p:nvPicPr>
        <p:blipFill rotWithShape="1">
          <a:blip r:embed="rId5"/>
          <a:srcRect l="76137" t="-1" r="1627" b="45342"/>
          <a:stretch/>
        </p:blipFill>
        <p:spPr>
          <a:xfrm>
            <a:off x="3151643" y="1746968"/>
            <a:ext cx="871459" cy="1045194"/>
          </a:xfrm>
          <a:prstGeom prst="rect">
            <a:avLst/>
          </a:prstGeom>
        </p:spPr>
      </p:pic>
      <p:cxnSp>
        <p:nvCxnSpPr>
          <p:cNvPr id="45" name="Straight Connector 44">
            <a:extLst>
              <a:ext uri="{FF2B5EF4-FFF2-40B4-BE49-F238E27FC236}">
                <a16:creationId xmlns:a16="http://schemas.microsoft.com/office/drawing/2014/main" id="{F0FEDBFC-882D-5094-567D-0AA746477E98}"/>
              </a:ext>
            </a:extLst>
          </p:cNvPr>
          <p:cNvCxnSpPr>
            <a:cxnSpLocks/>
          </p:cNvCxnSpPr>
          <p:nvPr/>
        </p:nvCxnSpPr>
        <p:spPr>
          <a:xfrm>
            <a:off x="1588972" y="2199033"/>
            <a:ext cx="2393905"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79C12F8-94BE-D20A-36FF-4365B3BFB9D1}"/>
              </a:ext>
            </a:extLst>
          </p:cNvPr>
          <p:cNvCxnSpPr>
            <a:cxnSpLocks/>
          </p:cNvCxnSpPr>
          <p:nvPr/>
        </p:nvCxnSpPr>
        <p:spPr>
          <a:xfrm>
            <a:off x="1555107" y="2797292"/>
            <a:ext cx="24277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31BF8BA-C45A-3618-84C0-C4C801A101E0}"/>
              </a:ext>
            </a:extLst>
          </p:cNvPr>
          <p:cNvCxnSpPr>
            <a:cxnSpLocks/>
          </p:cNvCxnSpPr>
          <p:nvPr/>
        </p:nvCxnSpPr>
        <p:spPr>
          <a:xfrm>
            <a:off x="5266612" y="1877858"/>
            <a:ext cx="25406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A617145-59F2-6FEA-8D8C-DEDCD08AD23F}"/>
              </a:ext>
            </a:extLst>
          </p:cNvPr>
          <p:cNvSpPr/>
          <p:nvPr/>
        </p:nvSpPr>
        <p:spPr>
          <a:xfrm>
            <a:off x="1894464" y="1535560"/>
            <a:ext cx="2043234"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Utilization</a:t>
            </a:r>
          </a:p>
        </p:txBody>
      </p:sp>
      <p:sp>
        <p:nvSpPr>
          <p:cNvPr id="49" name="Rectangle 48">
            <a:extLst>
              <a:ext uri="{FF2B5EF4-FFF2-40B4-BE49-F238E27FC236}">
                <a16:creationId xmlns:a16="http://schemas.microsoft.com/office/drawing/2014/main" id="{2D09085D-F8B8-3BFA-F428-29B2A1FF2D7F}"/>
              </a:ext>
            </a:extLst>
          </p:cNvPr>
          <p:cNvSpPr/>
          <p:nvPr/>
        </p:nvSpPr>
        <p:spPr>
          <a:xfrm>
            <a:off x="5137722" y="1523203"/>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Earnings</a:t>
            </a:r>
          </a:p>
        </p:txBody>
      </p:sp>
      <p:sp>
        <p:nvSpPr>
          <p:cNvPr id="50" name="Rectangle 49">
            <a:extLst>
              <a:ext uri="{FF2B5EF4-FFF2-40B4-BE49-F238E27FC236}">
                <a16:creationId xmlns:a16="http://schemas.microsoft.com/office/drawing/2014/main" id="{BCB4E1BB-2C96-DCB1-C4DF-BD101CDB49B9}"/>
              </a:ext>
            </a:extLst>
          </p:cNvPr>
          <p:cNvSpPr/>
          <p:nvPr/>
        </p:nvSpPr>
        <p:spPr>
          <a:xfrm>
            <a:off x="5516141"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51" name="Rectangle 50">
            <a:extLst>
              <a:ext uri="{FF2B5EF4-FFF2-40B4-BE49-F238E27FC236}">
                <a16:creationId xmlns:a16="http://schemas.microsoft.com/office/drawing/2014/main" id="{40B95D83-0800-9084-0E39-DC11452F8A36}"/>
              </a:ext>
            </a:extLst>
          </p:cNvPr>
          <p:cNvSpPr/>
          <p:nvPr/>
        </p:nvSpPr>
        <p:spPr>
          <a:xfrm>
            <a:off x="1759687"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54" name="Rectangle 53">
            <a:extLst>
              <a:ext uri="{FF2B5EF4-FFF2-40B4-BE49-F238E27FC236}">
                <a16:creationId xmlns:a16="http://schemas.microsoft.com/office/drawing/2014/main" id="{26612F6E-1E7A-3984-1C01-999E95B31AC2}"/>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55" name="Oval 54">
            <a:extLst>
              <a:ext uri="{FF2B5EF4-FFF2-40B4-BE49-F238E27FC236}">
                <a16:creationId xmlns:a16="http://schemas.microsoft.com/office/drawing/2014/main" id="{FFC2C9C3-B2C8-0511-2900-0372D5284978}"/>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6" name="Rectangle 55">
            <a:extLst>
              <a:ext uri="{FF2B5EF4-FFF2-40B4-BE49-F238E27FC236}">
                <a16:creationId xmlns:a16="http://schemas.microsoft.com/office/drawing/2014/main" id="{6E847DDA-BF73-D185-4844-69F89C95A6EC}"/>
              </a:ext>
            </a:extLst>
          </p:cNvPr>
          <p:cNvSpPr/>
          <p:nvPr/>
        </p:nvSpPr>
        <p:spPr>
          <a:xfrm>
            <a:off x="4730506" y="690817"/>
            <a:ext cx="4122667" cy="584775"/>
          </a:xfrm>
          <a:prstGeom prst="rect">
            <a:avLst/>
          </a:prstGeom>
        </p:spPr>
        <p:txBody>
          <a:bodyPr wrap="none">
            <a:spAutoFit/>
          </a:bodyPr>
          <a:lstStyle/>
          <a:p>
            <a:pPr lvl="0"/>
            <a:r>
              <a:rPr lang="en-US" sz="3200" dirty="0">
                <a:latin typeface="Helvetica" charset="0"/>
                <a:ea typeface="Helvetica" charset="0"/>
                <a:cs typeface="Helvetica" charset="0"/>
              </a:rPr>
              <a:t>Managing Short-Term</a:t>
            </a:r>
            <a:endParaRPr lang="en-US" sz="2000" i="1" dirty="0">
              <a:latin typeface="Helvetica" charset="0"/>
              <a:ea typeface="Helvetica" charset="0"/>
              <a:cs typeface="Helvetica" charset="0"/>
            </a:endParaRPr>
          </a:p>
        </p:txBody>
      </p:sp>
      <p:sp>
        <p:nvSpPr>
          <p:cNvPr id="5" name="TextBox 4">
            <a:hlinkClick r:id="rId7" action="ppaction://hlinksldjump"/>
            <a:extLst>
              <a:ext uri="{FF2B5EF4-FFF2-40B4-BE49-F238E27FC236}">
                <a16:creationId xmlns:a16="http://schemas.microsoft.com/office/drawing/2014/main" id="{CC140FCD-22F3-7932-CCA2-81C3E33DFC20}"/>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6" name="TextBox 5">
            <a:hlinkClick r:id="rId8" action="ppaction://hlinksldjump"/>
            <a:extLst>
              <a:ext uri="{FF2B5EF4-FFF2-40B4-BE49-F238E27FC236}">
                <a16:creationId xmlns:a16="http://schemas.microsoft.com/office/drawing/2014/main" id="{94A717B1-0A01-A7B7-F5E3-54EB41FC7F2B}"/>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7" name="TextBox 6">
            <a:hlinkClick r:id="rId9" action="ppaction://hlinksldjump"/>
            <a:extLst>
              <a:ext uri="{FF2B5EF4-FFF2-40B4-BE49-F238E27FC236}">
                <a16:creationId xmlns:a16="http://schemas.microsoft.com/office/drawing/2014/main" id="{038FA321-4872-8434-A927-524C9E419690}"/>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13" name="TextBox 12">
            <a:hlinkClick r:id="rId10" action="ppaction://hlinksldjump"/>
            <a:extLst>
              <a:ext uri="{FF2B5EF4-FFF2-40B4-BE49-F238E27FC236}">
                <a16:creationId xmlns:a16="http://schemas.microsoft.com/office/drawing/2014/main" id="{F2CD0000-4B4A-10AF-D33F-A2A635FD7D8D}"/>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851767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700EC73-4C1F-BC46-B248-AAFBBCE3B8DC}"/>
              </a:ext>
            </a:extLst>
          </p:cNvPr>
          <p:cNvSpPr/>
          <p:nvPr/>
        </p:nvSpPr>
        <p:spPr>
          <a:xfrm>
            <a:off x="5034849" y="5053044"/>
            <a:ext cx="3063128" cy="124017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50E569B-FCB5-0344-9C16-2A12DA7B9C63}"/>
              </a:ext>
            </a:extLst>
          </p:cNvPr>
          <p:cNvSpPr/>
          <p:nvPr/>
        </p:nvSpPr>
        <p:spPr>
          <a:xfrm>
            <a:off x="1163493" y="5053044"/>
            <a:ext cx="3063128" cy="124017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69EA188-3A51-934D-AE59-90FEEFF54786}"/>
              </a:ext>
            </a:extLst>
          </p:cNvPr>
          <p:cNvPicPr>
            <a:picLocks noChangeAspect="1"/>
          </p:cNvPicPr>
          <p:nvPr/>
        </p:nvPicPr>
        <p:blipFill rotWithShape="1">
          <a:blip r:embed="rId3"/>
          <a:srcRect l="82149" t="-1" b="47461"/>
          <a:stretch/>
        </p:blipFill>
        <p:spPr>
          <a:xfrm>
            <a:off x="7214877" y="3504339"/>
            <a:ext cx="727252" cy="1065950"/>
          </a:xfrm>
          <a:prstGeom prst="rect">
            <a:avLst/>
          </a:prstGeom>
        </p:spPr>
      </p:pic>
      <p:pic>
        <p:nvPicPr>
          <p:cNvPr id="4" name="Picture 3">
            <a:extLst>
              <a:ext uri="{FF2B5EF4-FFF2-40B4-BE49-F238E27FC236}">
                <a16:creationId xmlns:a16="http://schemas.microsoft.com/office/drawing/2014/main" id="{EA85A191-B46B-A04B-9020-E01DF42930FB}"/>
              </a:ext>
            </a:extLst>
          </p:cNvPr>
          <p:cNvPicPr>
            <a:picLocks noChangeAspect="1"/>
          </p:cNvPicPr>
          <p:nvPr/>
        </p:nvPicPr>
        <p:blipFill rotWithShape="1">
          <a:blip r:embed="rId4"/>
          <a:srcRect l="5771" t="38318" r="37300" b="27299"/>
          <a:stretch/>
        </p:blipFill>
        <p:spPr>
          <a:xfrm>
            <a:off x="1106544" y="3641068"/>
            <a:ext cx="2235650" cy="829659"/>
          </a:xfrm>
          <a:prstGeom prst="rect">
            <a:avLst/>
          </a:prstGeom>
        </p:spPr>
      </p:pic>
      <p:sp>
        <p:nvSpPr>
          <p:cNvPr id="18" name="Rectangle 17">
            <a:extLst>
              <a:ext uri="{FF2B5EF4-FFF2-40B4-BE49-F238E27FC236}">
                <a16:creationId xmlns:a16="http://schemas.microsoft.com/office/drawing/2014/main" id="{B876EBC9-50F9-294D-87AD-0EDE1F287410}"/>
              </a:ext>
            </a:extLst>
          </p:cNvPr>
          <p:cNvSpPr/>
          <p:nvPr/>
        </p:nvSpPr>
        <p:spPr>
          <a:xfrm>
            <a:off x="1735333" y="4500798"/>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pic>
        <p:nvPicPr>
          <p:cNvPr id="10" name="Picture 9">
            <a:extLst>
              <a:ext uri="{FF2B5EF4-FFF2-40B4-BE49-F238E27FC236}">
                <a16:creationId xmlns:a16="http://schemas.microsoft.com/office/drawing/2014/main" id="{4AE9B6DC-B00D-E94A-9D62-3FCC6CBAAB90}"/>
              </a:ext>
            </a:extLst>
          </p:cNvPr>
          <p:cNvPicPr>
            <a:picLocks noChangeAspect="1"/>
          </p:cNvPicPr>
          <p:nvPr/>
        </p:nvPicPr>
        <p:blipFill rotWithShape="1">
          <a:blip r:embed="rId3"/>
          <a:srcRect l="7243" r="37216" b="47462"/>
          <a:stretch/>
        </p:blipFill>
        <p:spPr>
          <a:xfrm>
            <a:off x="4937526" y="3504339"/>
            <a:ext cx="2262707" cy="1065950"/>
          </a:xfrm>
          <a:prstGeom prst="rect">
            <a:avLst/>
          </a:prstGeom>
        </p:spPr>
      </p:pic>
      <p:sp>
        <p:nvSpPr>
          <p:cNvPr id="20" name="Rectangle 19">
            <a:extLst>
              <a:ext uri="{FF2B5EF4-FFF2-40B4-BE49-F238E27FC236}">
                <a16:creationId xmlns:a16="http://schemas.microsoft.com/office/drawing/2014/main" id="{9DDA7D75-684B-3D42-87F9-721DA527324E}"/>
              </a:ext>
            </a:extLst>
          </p:cNvPr>
          <p:cNvSpPr/>
          <p:nvPr/>
        </p:nvSpPr>
        <p:spPr>
          <a:xfrm>
            <a:off x="1728348" y="3289856"/>
            <a:ext cx="2724112"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Work Duration</a:t>
            </a:r>
          </a:p>
        </p:txBody>
      </p:sp>
      <p:sp>
        <p:nvSpPr>
          <p:cNvPr id="21" name="Rectangle 20">
            <a:extLst>
              <a:ext uri="{FF2B5EF4-FFF2-40B4-BE49-F238E27FC236}">
                <a16:creationId xmlns:a16="http://schemas.microsoft.com/office/drawing/2014/main" id="{6AEB831D-1D20-084D-AF16-0FDB86455DA3}"/>
              </a:ext>
            </a:extLst>
          </p:cNvPr>
          <p:cNvSpPr/>
          <p:nvPr/>
        </p:nvSpPr>
        <p:spPr>
          <a:xfrm>
            <a:off x="5203373" y="3367638"/>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P(Multihoming)</a:t>
            </a:r>
          </a:p>
        </p:txBody>
      </p:sp>
      <p:pic>
        <p:nvPicPr>
          <p:cNvPr id="14" name="Picture 13">
            <a:extLst>
              <a:ext uri="{FF2B5EF4-FFF2-40B4-BE49-F238E27FC236}">
                <a16:creationId xmlns:a16="http://schemas.microsoft.com/office/drawing/2014/main" id="{AD778882-8989-7847-91D1-63B2F18C291B}"/>
              </a:ext>
            </a:extLst>
          </p:cNvPr>
          <p:cNvPicPr>
            <a:picLocks noChangeAspect="1"/>
          </p:cNvPicPr>
          <p:nvPr/>
        </p:nvPicPr>
        <p:blipFill rotWithShape="1">
          <a:blip r:embed="rId4"/>
          <a:srcRect l="77533" t="38319" b="27019"/>
          <a:stretch/>
        </p:blipFill>
        <p:spPr>
          <a:xfrm>
            <a:off x="3321129" y="3641067"/>
            <a:ext cx="882316" cy="836392"/>
          </a:xfrm>
          <a:prstGeom prst="rect">
            <a:avLst/>
          </a:prstGeom>
        </p:spPr>
      </p:pic>
      <p:cxnSp>
        <p:nvCxnSpPr>
          <p:cNvPr id="11" name="Straight Connector 10">
            <a:extLst>
              <a:ext uri="{FF2B5EF4-FFF2-40B4-BE49-F238E27FC236}">
                <a16:creationId xmlns:a16="http://schemas.microsoft.com/office/drawing/2014/main" id="{F2593E0D-1907-EE4D-8793-BADBAEF7F2BA}"/>
              </a:ext>
            </a:extLst>
          </p:cNvPr>
          <p:cNvCxnSpPr>
            <a:cxnSpLocks/>
          </p:cNvCxnSpPr>
          <p:nvPr/>
        </p:nvCxnSpPr>
        <p:spPr>
          <a:xfrm>
            <a:off x="1495761" y="4301049"/>
            <a:ext cx="2622287"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0510A8-815D-2A44-9504-0BC66E342FC6}"/>
              </a:ext>
            </a:extLst>
          </p:cNvPr>
          <p:cNvCxnSpPr>
            <a:cxnSpLocks/>
          </p:cNvCxnSpPr>
          <p:nvPr/>
        </p:nvCxnSpPr>
        <p:spPr>
          <a:xfrm>
            <a:off x="1480263" y="3634337"/>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76AC3C-7063-3B40-863A-EBC5C8AE9C60}"/>
              </a:ext>
            </a:extLst>
          </p:cNvPr>
          <p:cNvCxnSpPr>
            <a:cxnSpLocks/>
          </p:cNvCxnSpPr>
          <p:nvPr/>
        </p:nvCxnSpPr>
        <p:spPr>
          <a:xfrm>
            <a:off x="5279947" y="4097748"/>
            <a:ext cx="249265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00CEBC-461A-874B-A550-B048C6171B52}"/>
              </a:ext>
            </a:extLst>
          </p:cNvPr>
          <p:cNvCxnSpPr>
            <a:cxnSpLocks/>
          </p:cNvCxnSpPr>
          <p:nvPr/>
        </p:nvCxnSpPr>
        <p:spPr>
          <a:xfrm>
            <a:off x="5269460" y="4570288"/>
            <a:ext cx="251877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9339574-810C-0941-85FF-D43E3C162452}"/>
              </a:ext>
            </a:extLst>
          </p:cNvPr>
          <p:cNvSpPr/>
          <p:nvPr/>
        </p:nvSpPr>
        <p:spPr>
          <a:xfrm>
            <a:off x="4937526" y="4395178"/>
            <a:ext cx="238415" cy="26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162FBFF-4FD0-9A4D-BCCE-05E2784050A3}"/>
              </a:ext>
            </a:extLst>
          </p:cNvPr>
          <p:cNvCxnSpPr>
            <a:cxnSpLocks/>
          </p:cNvCxnSpPr>
          <p:nvPr/>
        </p:nvCxnSpPr>
        <p:spPr>
          <a:xfrm>
            <a:off x="1480263" y="4470583"/>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3D7B240-CA61-A042-BAF7-34BA84492D16}"/>
              </a:ext>
            </a:extLst>
          </p:cNvPr>
          <p:cNvSpPr/>
          <p:nvPr/>
        </p:nvSpPr>
        <p:spPr>
          <a:xfrm>
            <a:off x="5516141" y="4594927"/>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38" name="Rectangle 37">
            <a:extLst>
              <a:ext uri="{FF2B5EF4-FFF2-40B4-BE49-F238E27FC236}">
                <a16:creationId xmlns:a16="http://schemas.microsoft.com/office/drawing/2014/main" id="{100812FC-6FCA-9A40-AE00-302287F69BB7}"/>
              </a:ext>
            </a:extLst>
          </p:cNvPr>
          <p:cNvSpPr/>
          <p:nvPr/>
        </p:nvSpPr>
        <p:spPr>
          <a:xfrm>
            <a:off x="5688419" y="5177164"/>
            <a:ext cx="1684368" cy="4669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Low Demand</a:t>
            </a:r>
          </a:p>
        </p:txBody>
      </p:sp>
      <p:sp>
        <p:nvSpPr>
          <p:cNvPr id="39" name="Rectangle 38">
            <a:extLst>
              <a:ext uri="{FF2B5EF4-FFF2-40B4-BE49-F238E27FC236}">
                <a16:creationId xmlns:a16="http://schemas.microsoft.com/office/drawing/2014/main" id="{084218C4-83E3-AA4B-A524-8B1E17AF885C}"/>
              </a:ext>
            </a:extLst>
          </p:cNvPr>
          <p:cNvSpPr/>
          <p:nvPr/>
        </p:nvSpPr>
        <p:spPr>
          <a:xfrm>
            <a:off x="1804978" y="5154782"/>
            <a:ext cx="1684368" cy="4669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Peak Hours</a:t>
            </a:r>
          </a:p>
        </p:txBody>
      </p:sp>
      <p:sp>
        <p:nvSpPr>
          <p:cNvPr id="40" name="Rectangle 39">
            <a:extLst>
              <a:ext uri="{FF2B5EF4-FFF2-40B4-BE49-F238E27FC236}">
                <a16:creationId xmlns:a16="http://schemas.microsoft.com/office/drawing/2014/main" id="{C7A2750B-CAF5-6F49-8E17-229CF9455125}"/>
              </a:ext>
            </a:extLst>
          </p:cNvPr>
          <p:cNvSpPr/>
          <p:nvPr/>
        </p:nvSpPr>
        <p:spPr>
          <a:xfrm>
            <a:off x="5582887" y="5748167"/>
            <a:ext cx="1852805"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a:t>
            </a:r>
          </a:p>
        </p:txBody>
      </p:sp>
      <p:sp>
        <p:nvSpPr>
          <p:cNvPr id="41" name="Rectangle 40">
            <a:extLst>
              <a:ext uri="{FF2B5EF4-FFF2-40B4-BE49-F238E27FC236}">
                <a16:creationId xmlns:a16="http://schemas.microsoft.com/office/drawing/2014/main" id="{31897131-89BE-AC4C-8C74-9B8AEA076DAD}"/>
              </a:ext>
            </a:extLst>
          </p:cNvPr>
          <p:cNvSpPr/>
          <p:nvPr/>
        </p:nvSpPr>
        <p:spPr>
          <a:xfrm>
            <a:off x="841865" y="5746093"/>
            <a:ext cx="3610595"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Consecutive Work Bonus</a:t>
            </a:r>
          </a:p>
        </p:txBody>
      </p:sp>
      <p:pic>
        <p:nvPicPr>
          <p:cNvPr id="35" name="Picture 34">
            <a:extLst>
              <a:ext uri="{FF2B5EF4-FFF2-40B4-BE49-F238E27FC236}">
                <a16:creationId xmlns:a16="http://schemas.microsoft.com/office/drawing/2014/main" id="{DEBED685-45C5-8547-9464-A1DA66374865}"/>
              </a:ext>
            </a:extLst>
          </p:cNvPr>
          <p:cNvPicPr>
            <a:picLocks noChangeAspect="1"/>
          </p:cNvPicPr>
          <p:nvPr/>
        </p:nvPicPr>
        <p:blipFill rotWithShape="1">
          <a:blip r:embed="rId5"/>
          <a:srcRect l="6177" t="1" r="44095" b="46785"/>
          <a:stretch/>
        </p:blipFill>
        <p:spPr>
          <a:xfrm>
            <a:off x="1202718" y="1746968"/>
            <a:ext cx="1948925" cy="1017564"/>
          </a:xfrm>
          <a:prstGeom prst="rect">
            <a:avLst/>
          </a:prstGeom>
        </p:spPr>
      </p:pic>
      <p:pic>
        <p:nvPicPr>
          <p:cNvPr id="36" name="Picture 35">
            <a:extLst>
              <a:ext uri="{FF2B5EF4-FFF2-40B4-BE49-F238E27FC236}">
                <a16:creationId xmlns:a16="http://schemas.microsoft.com/office/drawing/2014/main" id="{8D1F8570-8817-594D-9F53-BB8AA03B7A8D}"/>
              </a:ext>
            </a:extLst>
          </p:cNvPr>
          <p:cNvPicPr>
            <a:picLocks noChangeAspect="1"/>
          </p:cNvPicPr>
          <p:nvPr/>
        </p:nvPicPr>
        <p:blipFill rotWithShape="1">
          <a:blip r:embed="rId6"/>
          <a:srcRect l="6619" t="44696" r="42786" b="1"/>
          <a:stretch/>
        </p:blipFill>
        <p:spPr>
          <a:xfrm>
            <a:off x="4933697" y="1873598"/>
            <a:ext cx="1982914" cy="1037922"/>
          </a:xfrm>
          <a:prstGeom prst="rect">
            <a:avLst/>
          </a:prstGeom>
        </p:spPr>
      </p:pic>
      <p:pic>
        <p:nvPicPr>
          <p:cNvPr id="37" name="Picture 36">
            <a:extLst>
              <a:ext uri="{FF2B5EF4-FFF2-40B4-BE49-F238E27FC236}">
                <a16:creationId xmlns:a16="http://schemas.microsoft.com/office/drawing/2014/main" id="{BD03BE4E-E509-794D-9472-32B9A265468B}"/>
              </a:ext>
            </a:extLst>
          </p:cNvPr>
          <p:cNvPicPr>
            <a:picLocks noChangeAspect="1"/>
          </p:cNvPicPr>
          <p:nvPr/>
        </p:nvPicPr>
        <p:blipFill rotWithShape="1">
          <a:blip r:embed="rId6"/>
          <a:srcRect l="74779" t="44696" r="1103" b="1"/>
          <a:stretch/>
        </p:blipFill>
        <p:spPr>
          <a:xfrm>
            <a:off x="6916611" y="1873598"/>
            <a:ext cx="945223" cy="1037922"/>
          </a:xfrm>
          <a:prstGeom prst="rect">
            <a:avLst/>
          </a:prstGeom>
        </p:spPr>
      </p:pic>
      <p:cxnSp>
        <p:nvCxnSpPr>
          <p:cNvPr id="42" name="Straight Connector 41">
            <a:extLst>
              <a:ext uri="{FF2B5EF4-FFF2-40B4-BE49-F238E27FC236}">
                <a16:creationId xmlns:a16="http://schemas.microsoft.com/office/drawing/2014/main" id="{B87054AD-B79A-2241-8297-F7BCB471ADA7}"/>
              </a:ext>
            </a:extLst>
          </p:cNvPr>
          <p:cNvCxnSpPr>
            <a:cxnSpLocks/>
          </p:cNvCxnSpPr>
          <p:nvPr/>
        </p:nvCxnSpPr>
        <p:spPr>
          <a:xfrm>
            <a:off x="5295782" y="2535108"/>
            <a:ext cx="2511451"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7989793B-E93F-8848-A69B-8ACDDCD055E2}"/>
              </a:ext>
            </a:extLst>
          </p:cNvPr>
          <p:cNvPicPr>
            <a:picLocks noChangeAspect="1"/>
          </p:cNvPicPr>
          <p:nvPr/>
        </p:nvPicPr>
        <p:blipFill rotWithShape="1">
          <a:blip r:embed="rId5"/>
          <a:srcRect l="76137" t="-1" r="1627" b="45342"/>
          <a:stretch/>
        </p:blipFill>
        <p:spPr>
          <a:xfrm>
            <a:off x="3151643" y="1746968"/>
            <a:ext cx="871459" cy="1045194"/>
          </a:xfrm>
          <a:prstGeom prst="rect">
            <a:avLst/>
          </a:prstGeom>
        </p:spPr>
      </p:pic>
      <p:cxnSp>
        <p:nvCxnSpPr>
          <p:cNvPr id="45" name="Straight Connector 44">
            <a:extLst>
              <a:ext uri="{FF2B5EF4-FFF2-40B4-BE49-F238E27FC236}">
                <a16:creationId xmlns:a16="http://schemas.microsoft.com/office/drawing/2014/main" id="{AA113B9B-53B3-E045-95B7-57548C740B0D}"/>
              </a:ext>
            </a:extLst>
          </p:cNvPr>
          <p:cNvCxnSpPr>
            <a:cxnSpLocks/>
          </p:cNvCxnSpPr>
          <p:nvPr/>
        </p:nvCxnSpPr>
        <p:spPr>
          <a:xfrm>
            <a:off x="1588972" y="2199033"/>
            <a:ext cx="2393905"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C08931C-3EB9-6242-B00B-7441D09923B0}"/>
              </a:ext>
            </a:extLst>
          </p:cNvPr>
          <p:cNvCxnSpPr>
            <a:cxnSpLocks/>
          </p:cNvCxnSpPr>
          <p:nvPr/>
        </p:nvCxnSpPr>
        <p:spPr>
          <a:xfrm>
            <a:off x="1555107" y="2797292"/>
            <a:ext cx="24277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96BFD2F-7AF6-1E4A-85A4-0D486FC1065F}"/>
              </a:ext>
            </a:extLst>
          </p:cNvPr>
          <p:cNvCxnSpPr>
            <a:cxnSpLocks/>
          </p:cNvCxnSpPr>
          <p:nvPr/>
        </p:nvCxnSpPr>
        <p:spPr>
          <a:xfrm>
            <a:off x="5266612" y="1877858"/>
            <a:ext cx="25406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1D4BDA8-1606-1D4A-9299-D7A77F0C4EAC}"/>
              </a:ext>
            </a:extLst>
          </p:cNvPr>
          <p:cNvSpPr/>
          <p:nvPr/>
        </p:nvSpPr>
        <p:spPr>
          <a:xfrm>
            <a:off x="1894464" y="1535560"/>
            <a:ext cx="2043234"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Utilization</a:t>
            </a:r>
          </a:p>
        </p:txBody>
      </p:sp>
      <p:sp>
        <p:nvSpPr>
          <p:cNvPr id="49" name="Rectangle 48">
            <a:extLst>
              <a:ext uri="{FF2B5EF4-FFF2-40B4-BE49-F238E27FC236}">
                <a16:creationId xmlns:a16="http://schemas.microsoft.com/office/drawing/2014/main" id="{F826A20D-94A2-3D41-83A7-91B30229788B}"/>
              </a:ext>
            </a:extLst>
          </p:cNvPr>
          <p:cNvSpPr/>
          <p:nvPr/>
        </p:nvSpPr>
        <p:spPr>
          <a:xfrm>
            <a:off x="5137722" y="1523203"/>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Earnings</a:t>
            </a:r>
          </a:p>
        </p:txBody>
      </p:sp>
      <p:sp>
        <p:nvSpPr>
          <p:cNvPr id="50" name="Rectangle 49">
            <a:extLst>
              <a:ext uri="{FF2B5EF4-FFF2-40B4-BE49-F238E27FC236}">
                <a16:creationId xmlns:a16="http://schemas.microsoft.com/office/drawing/2014/main" id="{4F438286-1F5C-C947-8D92-C11B961C3477}"/>
              </a:ext>
            </a:extLst>
          </p:cNvPr>
          <p:cNvSpPr/>
          <p:nvPr/>
        </p:nvSpPr>
        <p:spPr>
          <a:xfrm>
            <a:off x="5516141"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51" name="Rectangle 50">
            <a:extLst>
              <a:ext uri="{FF2B5EF4-FFF2-40B4-BE49-F238E27FC236}">
                <a16:creationId xmlns:a16="http://schemas.microsoft.com/office/drawing/2014/main" id="{30397AA9-A6BA-D54E-9601-109C14003756}"/>
              </a:ext>
            </a:extLst>
          </p:cNvPr>
          <p:cNvSpPr/>
          <p:nvPr/>
        </p:nvSpPr>
        <p:spPr>
          <a:xfrm>
            <a:off x="1759687"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54" name="Rectangle 53">
            <a:extLst>
              <a:ext uri="{FF2B5EF4-FFF2-40B4-BE49-F238E27FC236}">
                <a16:creationId xmlns:a16="http://schemas.microsoft.com/office/drawing/2014/main" id="{91FF44AD-6289-0C02-E816-D50388E96B0F}"/>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55" name="Oval 54">
            <a:extLst>
              <a:ext uri="{FF2B5EF4-FFF2-40B4-BE49-F238E27FC236}">
                <a16:creationId xmlns:a16="http://schemas.microsoft.com/office/drawing/2014/main" id="{DF86A89E-5E07-06EA-B552-2EFB42ABD50B}"/>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6" name="Rectangle 55">
            <a:extLst>
              <a:ext uri="{FF2B5EF4-FFF2-40B4-BE49-F238E27FC236}">
                <a16:creationId xmlns:a16="http://schemas.microsoft.com/office/drawing/2014/main" id="{27105FFA-295B-D53A-FA02-A0392F445AF2}"/>
              </a:ext>
            </a:extLst>
          </p:cNvPr>
          <p:cNvSpPr/>
          <p:nvPr/>
        </p:nvSpPr>
        <p:spPr>
          <a:xfrm>
            <a:off x="4730506" y="690817"/>
            <a:ext cx="4122667" cy="584775"/>
          </a:xfrm>
          <a:prstGeom prst="rect">
            <a:avLst/>
          </a:prstGeom>
        </p:spPr>
        <p:txBody>
          <a:bodyPr wrap="none">
            <a:spAutoFit/>
          </a:bodyPr>
          <a:lstStyle/>
          <a:p>
            <a:pPr lvl="0"/>
            <a:r>
              <a:rPr lang="en-US" sz="3200" dirty="0">
                <a:latin typeface="Helvetica" charset="0"/>
                <a:ea typeface="Helvetica" charset="0"/>
                <a:cs typeface="Helvetica" charset="0"/>
              </a:rPr>
              <a:t>Managing Short-Term</a:t>
            </a:r>
            <a:endParaRPr lang="en-US" sz="2000" i="1" dirty="0">
              <a:latin typeface="Helvetica" charset="0"/>
              <a:ea typeface="Helvetica" charset="0"/>
              <a:cs typeface="Helvetica" charset="0"/>
            </a:endParaRPr>
          </a:p>
        </p:txBody>
      </p:sp>
      <p:sp>
        <p:nvSpPr>
          <p:cNvPr id="5" name="TextBox 4">
            <a:hlinkClick r:id="rId7" action="ppaction://hlinksldjump"/>
            <a:extLst>
              <a:ext uri="{FF2B5EF4-FFF2-40B4-BE49-F238E27FC236}">
                <a16:creationId xmlns:a16="http://schemas.microsoft.com/office/drawing/2014/main" id="{D2DD1982-DD77-0788-926F-DED804C30C36}"/>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6" name="TextBox 5">
            <a:hlinkClick r:id="rId8" action="ppaction://hlinksldjump"/>
            <a:extLst>
              <a:ext uri="{FF2B5EF4-FFF2-40B4-BE49-F238E27FC236}">
                <a16:creationId xmlns:a16="http://schemas.microsoft.com/office/drawing/2014/main" id="{2E7A0B90-A228-683F-BAEA-C24E0787D8DF}"/>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7" name="TextBox 6">
            <a:hlinkClick r:id="rId9" action="ppaction://hlinksldjump"/>
            <a:extLst>
              <a:ext uri="{FF2B5EF4-FFF2-40B4-BE49-F238E27FC236}">
                <a16:creationId xmlns:a16="http://schemas.microsoft.com/office/drawing/2014/main" id="{3417879C-6E69-EE4F-B9C7-5B9EFDFECCBA}"/>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13" name="TextBox 12">
            <a:hlinkClick r:id="rId10" action="ppaction://hlinksldjump"/>
            <a:extLst>
              <a:ext uri="{FF2B5EF4-FFF2-40B4-BE49-F238E27FC236}">
                <a16:creationId xmlns:a16="http://schemas.microsoft.com/office/drawing/2014/main" id="{1B5B32A8-FDDE-C399-C8B7-CCFD084BE61D}"/>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2140009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429" y="-4844"/>
            <a:ext cx="9150429" cy="6858000"/>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75AB8D8-3F3F-844F-BF15-0BE851CB3439}"/>
              </a:ext>
            </a:extLst>
          </p:cNvPr>
          <p:cNvGrpSpPr/>
          <p:nvPr/>
        </p:nvGrpSpPr>
        <p:grpSpPr>
          <a:xfrm>
            <a:off x="-2080552" y="343981"/>
            <a:ext cx="9305741" cy="6514019"/>
            <a:chOff x="-2916552" y="757979"/>
            <a:chExt cx="7383061" cy="5168143"/>
          </a:xfrm>
        </p:grpSpPr>
        <p:pic>
          <p:nvPicPr>
            <p:cNvPr id="4" name="Picture 3">
              <a:extLst>
                <a:ext uri="{FF2B5EF4-FFF2-40B4-BE49-F238E27FC236}">
                  <a16:creationId xmlns:a16="http://schemas.microsoft.com/office/drawing/2014/main" id="{944EAFAB-4274-0340-88B7-19D2A443D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552" y="757979"/>
              <a:ext cx="7383061" cy="5168143"/>
            </a:xfrm>
            <a:prstGeom prst="rect">
              <a:avLst/>
            </a:prstGeom>
          </p:spPr>
        </p:pic>
        <p:sp>
          <p:nvSpPr>
            <p:cNvPr id="5" name="Rectangle 4">
              <a:extLst>
                <a:ext uri="{FF2B5EF4-FFF2-40B4-BE49-F238E27FC236}">
                  <a16:creationId xmlns:a16="http://schemas.microsoft.com/office/drawing/2014/main" id="{DE7BF896-D415-494B-87DD-36C554C3EAE9}"/>
                </a:ext>
              </a:extLst>
            </p:cNvPr>
            <p:cNvSpPr/>
            <p:nvPr/>
          </p:nvSpPr>
          <p:spPr>
            <a:xfrm>
              <a:off x="-2529104" y="3645255"/>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E4B2D-B856-644F-AB05-3DC9D7171D87}"/>
                </a:ext>
              </a:extLst>
            </p:cNvPr>
            <p:cNvSpPr/>
            <p:nvPr/>
          </p:nvSpPr>
          <p:spPr>
            <a:xfrm>
              <a:off x="-2141656" y="2596799"/>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2505D2-D5F3-0B4A-A705-40685294E1FC}"/>
                </a:ext>
              </a:extLst>
            </p:cNvPr>
            <p:cNvSpPr/>
            <p:nvPr/>
          </p:nvSpPr>
          <p:spPr>
            <a:xfrm>
              <a:off x="-1414210" y="1573046"/>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BD97A-75F7-1F48-BFC7-BE49F0BF9EAD}"/>
                </a:ext>
              </a:extLst>
            </p:cNvPr>
            <p:cNvSpPr/>
            <p:nvPr/>
          </p:nvSpPr>
          <p:spPr>
            <a:xfrm rot="2948971">
              <a:off x="-226625" y="907901"/>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64B9F1-FD0D-E54A-9DA8-7831B28EDD1C}"/>
                </a:ext>
              </a:extLst>
            </p:cNvPr>
            <p:cNvSpPr/>
            <p:nvPr/>
          </p:nvSpPr>
          <p:spPr>
            <a:xfrm rot="18733460">
              <a:off x="2774414" y="3757536"/>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A1E4A1-E15C-634B-8AEE-155E6481D21B}"/>
                </a:ext>
              </a:extLst>
            </p:cNvPr>
            <p:cNvSpPr/>
            <p:nvPr/>
          </p:nvSpPr>
          <p:spPr>
            <a:xfrm rot="19716368">
              <a:off x="479717" y="1068354"/>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B57A797-8840-C143-8DAC-FD58E50922AA}"/>
                </a:ext>
              </a:extLst>
            </p:cNvPr>
            <p:cNvSpPr/>
            <p:nvPr/>
          </p:nvSpPr>
          <p:spPr>
            <a:xfrm rot="17931819">
              <a:off x="1898188" y="1634600"/>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E5D7B36-97F1-8040-8029-5DD29F3F9763}"/>
                </a:ext>
              </a:extLst>
            </p:cNvPr>
            <p:cNvSpPr/>
            <p:nvPr/>
          </p:nvSpPr>
          <p:spPr>
            <a:xfrm rot="17931819">
              <a:off x="2221573" y="2783176"/>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B4D33339-D502-AF4A-AAD5-F4826958B79B}"/>
              </a:ext>
            </a:extLst>
          </p:cNvPr>
          <p:cNvSpPr/>
          <p:nvPr/>
        </p:nvSpPr>
        <p:spPr>
          <a:xfrm>
            <a:off x="3015367" y="609869"/>
            <a:ext cx="5903152" cy="74756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Overview of Our Work</a:t>
            </a:r>
            <a:endParaRPr lang="en-US" sz="2800" b="1" i="1" dirty="0">
              <a:solidFill>
                <a:srgbClr val="FFC000"/>
              </a:solidFill>
              <a:latin typeface="Helvetica" charset="0"/>
              <a:ea typeface="Helvetica" charset="0"/>
              <a:cs typeface="Helvetica" charset="0"/>
            </a:endParaRPr>
          </a:p>
        </p:txBody>
      </p:sp>
      <p:pic>
        <p:nvPicPr>
          <p:cNvPr id="39" name="Picture 38" descr="Logo&#10;&#10;Description automatically generated">
            <a:extLst>
              <a:ext uri="{FF2B5EF4-FFF2-40B4-BE49-F238E27FC236}">
                <a16:creationId xmlns:a16="http://schemas.microsoft.com/office/drawing/2014/main" id="{348D78EF-7ED4-C841-8CCC-26FE9776E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43012">
            <a:off x="905032" y="1378826"/>
            <a:ext cx="2049920" cy="1248074"/>
          </a:xfrm>
          <a:prstGeom prst="rect">
            <a:avLst/>
          </a:prstGeom>
        </p:spPr>
      </p:pic>
      <p:pic>
        <p:nvPicPr>
          <p:cNvPr id="41" name="Picture 6">
            <a:extLst>
              <a:ext uri="{FF2B5EF4-FFF2-40B4-BE49-F238E27FC236}">
                <a16:creationId xmlns:a16="http://schemas.microsoft.com/office/drawing/2014/main" id="{6976E0B4-3D78-4642-AFE7-A9664B999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29604">
            <a:off x="2779310" y="1713067"/>
            <a:ext cx="735059" cy="73505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con&#10;&#10;Description automatically generated">
            <a:extLst>
              <a:ext uri="{FF2B5EF4-FFF2-40B4-BE49-F238E27FC236}">
                <a16:creationId xmlns:a16="http://schemas.microsoft.com/office/drawing/2014/main" id="{FA5D6A19-CEF0-4F45-B56D-9290D39DCC8B}"/>
              </a:ext>
            </a:extLst>
          </p:cNvPr>
          <p:cNvPicPr>
            <a:picLocks noChangeAspect="1"/>
          </p:cNvPicPr>
          <p:nvPr/>
        </p:nvPicPr>
        <p:blipFill rotWithShape="1">
          <a:blip r:embed="rId6">
            <a:extLst>
              <a:ext uri="{28A0092B-C50C-407E-A947-70E740481C1C}">
                <a14:useLocalDpi xmlns:a14="http://schemas.microsoft.com/office/drawing/2010/main" val="0"/>
              </a:ext>
            </a:extLst>
          </a:blip>
          <a:srcRect l="32457" r="35909" b="51450"/>
          <a:stretch/>
        </p:blipFill>
        <p:spPr>
          <a:xfrm>
            <a:off x="4186445" y="3925855"/>
            <a:ext cx="651087" cy="514077"/>
          </a:xfrm>
          <a:prstGeom prst="rect">
            <a:avLst/>
          </a:prstGeom>
        </p:spPr>
      </p:pic>
      <p:pic>
        <p:nvPicPr>
          <p:cNvPr id="44" name="Picture 26">
            <a:extLst>
              <a:ext uri="{FF2B5EF4-FFF2-40B4-BE49-F238E27FC236}">
                <a16:creationId xmlns:a16="http://schemas.microsoft.com/office/drawing/2014/main" id="{A1318101-8230-CB46-8F94-F8F91EAE1A3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39520" y1="36535" x2="39520" y2="36535"/>
                        <a14:foregroundMark x1="30260" y1="44395" x2="30260" y2="44395"/>
                        <a14:foregroundMark x1="36960" y1="53349" x2="36960" y2="53349"/>
                        <a14:foregroundMark x1="60660" y1="20848" x2="60660" y2="20848"/>
                        <a14:backgroundMark x1="16800" y1="39542" x2="16800" y2="39542"/>
                        <a14:backgroundMark x1="21960" y1="35509" x2="21960" y2="35509"/>
                        <a14:backgroundMark x1="51720" y1="41046" x2="51720" y2="41046"/>
                        <a14:backgroundMark x1="50680" y1="37286" x2="50680" y2="37286"/>
                        <a14:backgroundMark x1="51000" y1="43609" x2="51000" y2="43609"/>
                        <a14:backgroundMark x1="54540" y1="43951" x2="54540" y2="43951"/>
                        <a14:backgroundMark x1="53240" y1="47300" x2="53240" y2="47300"/>
                        <a14:backgroundMark x1="56520" y1="35748" x2="56520" y2="35748"/>
                        <a14:backgroundMark x1="51920" y1="45625" x2="51920" y2="45625"/>
                      </a14:backgroundRemoval>
                    </a14:imgEffect>
                  </a14:imgLayer>
                </a14:imgProps>
              </a:ext>
              <a:ext uri="{28A0092B-C50C-407E-A947-70E740481C1C}">
                <a14:useLocalDpi xmlns:a14="http://schemas.microsoft.com/office/drawing/2010/main" val="0"/>
              </a:ext>
            </a:extLst>
          </a:blip>
          <a:srcRect/>
          <a:stretch>
            <a:fillRect/>
          </a:stretch>
        </p:blipFill>
        <p:spPr bwMode="auto">
          <a:xfrm>
            <a:off x="2993487" y="2637783"/>
            <a:ext cx="1471818" cy="86137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6BB9BC8D-FDFB-EA41-8D51-F40036EF8AF3}"/>
              </a:ext>
            </a:extLst>
          </p:cNvPr>
          <p:cNvPicPr>
            <a:picLocks noChangeAspect="1"/>
          </p:cNvPicPr>
          <p:nvPr/>
        </p:nvPicPr>
        <p:blipFill rotWithShape="1">
          <a:blip r:embed="rId9"/>
          <a:srcRect t="54902"/>
          <a:stretch/>
        </p:blipFill>
        <p:spPr>
          <a:xfrm rot="625376">
            <a:off x="-16717" y="4933214"/>
            <a:ext cx="1245114" cy="561521"/>
          </a:xfrm>
          <a:prstGeom prst="rect">
            <a:avLst/>
          </a:prstGeom>
        </p:spPr>
      </p:pic>
      <p:pic>
        <p:nvPicPr>
          <p:cNvPr id="50" name="Picture 16">
            <a:extLst>
              <a:ext uri="{FF2B5EF4-FFF2-40B4-BE49-F238E27FC236}">
                <a16:creationId xmlns:a16="http://schemas.microsoft.com/office/drawing/2014/main" id="{577A58E4-5C02-1441-B9AD-85296FF456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1441385">
            <a:off x="-1690" y="3956144"/>
            <a:ext cx="1235634" cy="45757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8">
            <a:extLst>
              <a:ext uri="{FF2B5EF4-FFF2-40B4-BE49-F238E27FC236}">
                <a16:creationId xmlns:a16="http://schemas.microsoft.com/office/drawing/2014/main" id="{58CF382D-4DDB-6444-9D9E-1722748CFAA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9970" b="91843" l="6860" r="94070">
                        <a14:foregroundMark x1="27093" y1="92145" x2="27093" y2="92145"/>
                        <a14:foregroundMark x1="47558" y1="48943" x2="47558" y2="48943"/>
                        <a14:foregroundMark x1="60000" y1="42900" x2="60000" y2="42900"/>
                        <a14:foregroundMark x1="72674" y1="44713" x2="72674" y2="44713"/>
                        <a14:foregroundMark x1="85465" y1="47130" x2="85465" y2="47130"/>
                        <a14:foregroundMark x1="94070" y1="39879" x2="94070" y2="39879"/>
                        <a14:foregroundMark x1="14884" y1="57402" x2="14884" y2="57402"/>
                        <a14:foregroundMark x1="8605" y1="38973" x2="8605" y2="38973"/>
                        <a14:foregroundMark x1="6860" y1="54079" x2="6860" y2="54079"/>
                        <a14:foregroundMark x1="15233" y1="32931" x2="15233" y2="32931"/>
                        <a14:foregroundMark x1="22674" y1="35347" x2="22674" y2="35347"/>
                      </a14:backgroundRemoval>
                    </a14:imgEffect>
                  </a14:imgLayer>
                </a14:imgProps>
              </a:ext>
              <a:ext uri="{28A0092B-C50C-407E-A947-70E740481C1C}">
                <a14:useLocalDpi xmlns:a14="http://schemas.microsoft.com/office/drawing/2010/main" val="0"/>
              </a:ext>
            </a:extLst>
          </a:blip>
          <a:srcRect/>
          <a:stretch>
            <a:fillRect/>
          </a:stretch>
        </p:blipFill>
        <p:spPr bwMode="auto">
          <a:xfrm rot="1056543">
            <a:off x="3982430" y="4697102"/>
            <a:ext cx="1314692" cy="50601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28DC8C9D-1655-A44E-857C-FA6121FC6F3B}"/>
              </a:ext>
            </a:extLst>
          </p:cNvPr>
          <p:cNvPicPr>
            <a:picLocks noChangeAspect="1"/>
          </p:cNvPicPr>
          <p:nvPr/>
        </p:nvPicPr>
        <p:blipFill>
          <a:blip r:embed="rId13"/>
          <a:stretch>
            <a:fillRect/>
          </a:stretch>
        </p:blipFill>
        <p:spPr>
          <a:xfrm rot="1029587">
            <a:off x="567394" y="2444000"/>
            <a:ext cx="947847" cy="671394"/>
          </a:xfrm>
          <a:prstGeom prst="rect">
            <a:avLst/>
          </a:prstGeom>
        </p:spPr>
      </p:pic>
      <p:sp>
        <p:nvSpPr>
          <p:cNvPr id="30" name="Rectangle 29">
            <a:extLst>
              <a:ext uri="{FF2B5EF4-FFF2-40B4-BE49-F238E27FC236}">
                <a16:creationId xmlns:a16="http://schemas.microsoft.com/office/drawing/2014/main" id="{95F93EC4-3BF1-CC4A-B52B-6DC5A08EC0E2}"/>
              </a:ext>
            </a:extLst>
          </p:cNvPr>
          <p:cNvSpPr/>
          <p:nvPr/>
        </p:nvSpPr>
        <p:spPr>
          <a:xfrm>
            <a:off x="3877363" y="2333771"/>
            <a:ext cx="5022481" cy="70788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Structural Model of Decisions</a:t>
            </a:r>
          </a:p>
        </p:txBody>
      </p:sp>
      <p:sp>
        <p:nvSpPr>
          <p:cNvPr id="31" name="Rectangle 30">
            <a:extLst>
              <a:ext uri="{FF2B5EF4-FFF2-40B4-BE49-F238E27FC236}">
                <a16:creationId xmlns:a16="http://schemas.microsoft.com/office/drawing/2014/main" id="{E44349A8-500A-3943-ADFE-BFEF07FCFA84}"/>
              </a:ext>
            </a:extLst>
          </p:cNvPr>
          <p:cNvSpPr/>
          <p:nvPr/>
        </p:nvSpPr>
        <p:spPr>
          <a:xfrm>
            <a:off x="3690379" y="3230199"/>
            <a:ext cx="5209465" cy="70788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Work Options -&gt; Multihoming</a:t>
            </a:r>
          </a:p>
        </p:txBody>
      </p:sp>
      <p:sp>
        <p:nvSpPr>
          <p:cNvPr id="34" name="Rectangle 33">
            <a:extLst>
              <a:ext uri="{FF2B5EF4-FFF2-40B4-BE49-F238E27FC236}">
                <a16:creationId xmlns:a16="http://schemas.microsoft.com/office/drawing/2014/main" id="{34F9951A-E120-DD4E-8B0F-6F388D7B3DC8}"/>
              </a:ext>
            </a:extLst>
          </p:cNvPr>
          <p:cNvSpPr/>
          <p:nvPr/>
        </p:nvSpPr>
        <p:spPr>
          <a:xfrm>
            <a:off x="5220351" y="4126627"/>
            <a:ext cx="3679494" cy="70788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ML-based Estimation</a:t>
            </a:r>
          </a:p>
        </p:txBody>
      </p:sp>
      <p:sp>
        <p:nvSpPr>
          <p:cNvPr id="37" name="Rectangle 36">
            <a:extLst>
              <a:ext uri="{FF2B5EF4-FFF2-40B4-BE49-F238E27FC236}">
                <a16:creationId xmlns:a16="http://schemas.microsoft.com/office/drawing/2014/main" id="{0320612C-6B13-054F-B12E-7C2F36DD72CD}"/>
              </a:ext>
            </a:extLst>
          </p:cNvPr>
          <p:cNvSpPr/>
          <p:nvPr/>
        </p:nvSpPr>
        <p:spPr>
          <a:xfrm>
            <a:off x="6201330" y="4998427"/>
            <a:ext cx="2656454" cy="70788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Counterfactuals</a:t>
            </a:r>
          </a:p>
        </p:txBody>
      </p:sp>
    </p:spTree>
    <p:extLst>
      <p:ext uri="{BB962C8B-B14F-4D97-AF65-F5344CB8AC3E}">
        <p14:creationId xmlns:p14="http://schemas.microsoft.com/office/powerpoint/2010/main" val="41981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In December 2018, TLC launched new rules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6FADFF81-BA00-7140-9CF7-4D81D6AA8A63}"/>
              </a:ext>
            </a:extLst>
          </p:cNvPr>
          <p:cNvPicPr>
            <a:picLocks noChangeAspect="1"/>
          </p:cNvPicPr>
          <p:nvPr/>
        </p:nvPicPr>
        <p:blipFill>
          <a:blip r:embed="rId3"/>
          <a:stretch>
            <a:fillRect/>
          </a:stretch>
        </p:blipFill>
        <p:spPr>
          <a:xfrm>
            <a:off x="2135317" y="3159606"/>
            <a:ext cx="4873363" cy="3698394"/>
          </a:xfrm>
          <a:prstGeom prst="rect">
            <a:avLst/>
          </a:prstGeom>
        </p:spPr>
      </p:pic>
      <p:sp>
        <p:nvSpPr>
          <p:cNvPr id="3" name="TextBox 2">
            <a:hlinkClick r:id="rId4" action="ppaction://hlinksldjump"/>
            <a:extLst>
              <a:ext uri="{FF2B5EF4-FFF2-40B4-BE49-F238E27FC236}">
                <a16:creationId xmlns:a16="http://schemas.microsoft.com/office/drawing/2014/main" id="{1B93698B-6BE0-EDB0-84F3-B3338B6B972E}"/>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4" name="TextBox 3">
            <a:hlinkClick r:id="rId5" action="ppaction://hlinksldjump"/>
            <a:extLst>
              <a:ext uri="{FF2B5EF4-FFF2-40B4-BE49-F238E27FC236}">
                <a16:creationId xmlns:a16="http://schemas.microsoft.com/office/drawing/2014/main" id="{D5C40DE3-2F89-F127-5ED7-64AC8DEEC984}"/>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5" name="TextBox 4">
            <a:hlinkClick r:id="rId6" action="ppaction://hlinksldjump"/>
            <a:extLst>
              <a:ext uri="{FF2B5EF4-FFF2-40B4-BE49-F238E27FC236}">
                <a16:creationId xmlns:a16="http://schemas.microsoft.com/office/drawing/2014/main" id="{0BE3122F-C11B-CC05-56EB-5C12E6089AFE}"/>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9" name="TextBox 8">
            <a:hlinkClick r:id="rId7" action="ppaction://hlinksldjump"/>
            <a:extLst>
              <a:ext uri="{FF2B5EF4-FFF2-40B4-BE49-F238E27FC236}">
                <a16:creationId xmlns:a16="http://schemas.microsoft.com/office/drawing/2014/main" id="{B5EB9BEB-2BE2-ECC4-741C-688F101971C7}"/>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556210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In December 2018, TLC launched new rules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Uber and Lyft restricted access to some drivers.</a:t>
            </a:r>
          </a:p>
          <a:p>
            <a:pPr lvl="1"/>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Dynamic supply control needed to achieve high min wage </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Aradpour</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Lobel</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van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Ryzin</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F69CD7FF-97E8-A34C-9B3F-F8728145C184}"/>
              </a:ext>
            </a:extLst>
          </p:cNvPr>
          <p:cNvPicPr>
            <a:picLocks noChangeAspect="1"/>
          </p:cNvPicPr>
          <p:nvPr/>
        </p:nvPicPr>
        <p:blipFill>
          <a:blip r:embed="rId3"/>
          <a:stretch>
            <a:fillRect/>
          </a:stretch>
        </p:blipFill>
        <p:spPr>
          <a:xfrm>
            <a:off x="2133406" y="4074049"/>
            <a:ext cx="4920677" cy="2318395"/>
          </a:xfrm>
          <a:prstGeom prst="rect">
            <a:avLst/>
          </a:prstGeom>
        </p:spPr>
      </p:pic>
      <p:sp>
        <p:nvSpPr>
          <p:cNvPr id="3" name="Rectangle 2">
            <a:extLst>
              <a:ext uri="{FF2B5EF4-FFF2-40B4-BE49-F238E27FC236}">
                <a16:creationId xmlns:a16="http://schemas.microsoft.com/office/drawing/2014/main" id="{862767C2-C899-764C-8201-E5E0C00EBD0B}"/>
              </a:ext>
            </a:extLst>
          </p:cNvPr>
          <p:cNvSpPr/>
          <p:nvPr/>
        </p:nvSpPr>
        <p:spPr>
          <a:xfrm>
            <a:off x="0" y="6596390"/>
            <a:ext cx="5976257" cy="261610"/>
          </a:xfrm>
          <a:prstGeom prst="rect">
            <a:avLst/>
          </a:prstGeom>
        </p:spPr>
        <p:txBody>
          <a:bodyPr wrap="square">
            <a:spAutoFit/>
          </a:bodyPr>
          <a:lstStyle/>
          <a:p>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https://</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www.uber.com</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/blog/new-</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york</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-city/</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tlc</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-rule-changes/</a:t>
            </a:r>
          </a:p>
        </p:txBody>
      </p:sp>
      <p:sp>
        <p:nvSpPr>
          <p:cNvPr id="4" name="TextBox 3">
            <a:hlinkClick r:id="rId4" action="ppaction://hlinksldjump"/>
            <a:extLst>
              <a:ext uri="{FF2B5EF4-FFF2-40B4-BE49-F238E27FC236}">
                <a16:creationId xmlns:a16="http://schemas.microsoft.com/office/drawing/2014/main" id="{857FEC9E-B4B6-3E70-4AC7-8FE1864528B7}"/>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5" name="TextBox 4">
            <a:hlinkClick r:id="rId5" action="ppaction://hlinksldjump"/>
            <a:extLst>
              <a:ext uri="{FF2B5EF4-FFF2-40B4-BE49-F238E27FC236}">
                <a16:creationId xmlns:a16="http://schemas.microsoft.com/office/drawing/2014/main" id="{02EEE843-6953-6649-1A1D-D291F454123E}"/>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8" name="TextBox 7">
            <a:hlinkClick r:id="rId6" action="ppaction://hlinksldjump"/>
            <a:extLst>
              <a:ext uri="{FF2B5EF4-FFF2-40B4-BE49-F238E27FC236}">
                <a16:creationId xmlns:a16="http://schemas.microsoft.com/office/drawing/2014/main" id="{D56F358A-D2CD-8F57-1B00-E1C7BEB23E6A}"/>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9" name="TextBox 8">
            <a:hlinkClick r:id="rId7" action="ppaction://hlinksldjump"/>
            <a:extLst>
              <a:ext uri="{FF2B5EF4-FFF2-40B4-BE49-F238E27FC236}">
                <a16:creationId xmlns:a16="http://schemas.microsoft.com/office/drawing/2014/main" id="{9141CF6D-D9D6-955C-98FA-DA13DBDCA4F4}"/>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18988014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In December 2018, TLC launched new rules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Uber and Lyft restricted access to some drivers.</a:t>
            </a:r>
          </a:p>
          <a:p>
            <a:pPr lvl="1"/>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Dynamic supply control needed to achieve high min wage </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Aradpour</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Lobel</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van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Ryzin</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a:p>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NYC: “Drivers expected to be paid extra $172 million first 4 months”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“Not really. </a:t>
            </a:r>
            <a:r>
              <a:rPr lang="en-US" sz="2000"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t>
            </a:r>
          </a:p>
          <a:p>
            <a:r>
              <a:rPr lang="en-US" sz="2000"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(3-5%) </a:t>
            </a:r>
            <a:r>
              <a:rPr lang="en-US" sz="11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 name="TextBox 1">
            <a:hlinkClick r:id="rId3" action="ppaction://hlinksldjump"/>
            <a:extLst>
              <a:ext uri="{FF2B5EF4-FFF2-40B4-BE49-F238E27FC236}">
                <a16:creationId xmlns:a16="http://schemas.microsoft.com/office/drawing/2014/main" id="{67712DBB-1199-53C2-57F6-ABE80D50B7EF}"/>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3" name="TextBox 2">
            <a:hlinkClick r:id="rId4" action="ppaction://hlinksldjump"/>
            <a:extLst>
              <a:ext uri="{FF2B5EF4-FFF2-40B4-BE49-F238E27FC236}">
                <a16:creationId xmlns:a16="http://schemas.microsoft.com/office/drawing/2014/main" id="{AAE40CD8-E1DF-5AAC-B273-ED2FB1FA079F}"/>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4" name="TextBox 3">
            <a:hlinkClick r:id="rId5" action="ppaction://hlinksldjump"/>
            <a:extLst>
              <a:ext uri="{FF2B5EF4-FFF2-40B4-BE49-F238E27FC236}">
                <a16:creationId xmlns:a16="http://schemas.microsoft.com/office/drawing/2014/main" id="{6C8DE316-F1D0-FE6E-D413-76AAB1AFCD2F}"/>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8" name="TextBox 7">
            <a:hlinkClick r:id="rId6" action="ppaction://hlinksldjump"/>
            <a:extLst>
              <a:ext uri="{FF2B5EF4-FFF2-40B4-BE49-F238E27FC236}">
                <a16:creationId xmlns:a16="http://schemas.microsoft.com/office/drawing/2014/main" id="{BE2AEB78-74EF-AF33-7B30-2F2D4F41A8A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1425045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CD0F0-7AC2-13D9-DBA8-F39C9A8A39A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EE16955-BD19-22A3-CA35-EA829E318D4A}"/>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B5384157-7196-1833-F7AA-87692DF8017B}"/>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29F98B49-BB6B-0FF8-ABF5-ACBE6CB1F87B}"/>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0250F21E-342C-BC71-F31C-217D9C37F556}"/>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14C33291-C4A7-2AF9-BB0B-2DC6E2D6A57F}"/>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575E38C5-5A88-080F-991A-01EEF71DD6F4}"/>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64EB25-D751-477F-2BFA-3D7A7523FEB4}"/>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30" name="Rectangle 29">
            <a:extLst>
              <a:ext uri="{FF2B5EF4-FFF2-40B4-BE49-F238E27FC236}">
                <a16:creationId xmlns:a16="http://schemas.microsoft.com/office/drawing/2014/main" id="{DE5A93A7-BBC2-8F04-B63D-54ED0DDBDA6E}"/>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41" name="Rectangle 40">
            <a:extLst>
              <a:ext uri="{FF2B5EF4-FFF2-40B4-BE49-F238E27FC236}">
                <a16:creationId xmlns:a16="http://schemas.microsoft.com/office/drawing/2014/main" id="{B59010EE-2654-FD4C-AA3A-13075D4C95B8}"/>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9EAA4FF4-0610-4A50-C9AE-4D4051481933}"/>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2" name="TextBox 1">
            <a:hlinkClick r:id="rId3" action="ppaction://hlinksldjump"/>
            <a:extLst>
              <a:ext uri="{FF2B5EF4-FFF2-40B4-BE49-F238E27FC236}">
                <a16:creationId xmlns:a16="http://schemas.microsoft.com/office/drawing/2014/main" id="{DB98365D-E132-CEB3-15D6-1BB67317FB1E}"/>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3" name="TextBox 2">
            <a:hlinkClick r:id="rId4" action="ppaction://hlinksldjump"/>
            <a:extLst>
              <a:ext uri="{FF2B5EF4-FFF2-40B4-BE49-F238E27FC236}">
                <a16:creationId xmlns:a16="http://schemas.microsoft.com/office/drawing/2014/main" id="{FDBBB15B-3D0C-D48C-8632-4F8DAF933F8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4" name="TextBox 3">
            <a:hlinkClick r:id="rId5" action="ppaction://hlinksldjump"/>
            <a:extLst>
              <a:ext uri="{FF2B5EF4-FFF2-40B4-BE49-F238E27FC236}">
                <a16:creationId xmlns:a16="http://schemas.microsoft.com/office/drawing/2014/main" id="{5DDE8F06-1877-0B01-C047-3E4340FB56C0}"/>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 name="TextBox 4">
            <a:hlinkClick r:id="rId6" action="ppaction://hlinksldjump"/>
            <a:extLst>
              <a:ext uri="{FF2B5EF4-FFF2-40B4-BE49-F238E27FC236}">
                <a16:creationId xmlns:a16="http://schemas.microsoft.com/office/drawing/2014/main" id="{5779848D-02E9-D651-4DF9-B6BFCCFB050D}"/>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4942514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629D-7A38-3932-5819-C0B2728D71B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9BCCEED-43AC-FF3A-DFE9-556FA74996B8}"/>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1C7B1E91-79A4-D261-DA6D-90E2AED3A27C}"/>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B02907F7-2F96-B03A-954C-FB91D97C588B}"/>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33A23A77-A3CD-117F-DA6A-50F55D7B5595}"/>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61CDCFF9-B740-B542-6188-51556AD0B720}"/>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10FE35FD-CECE-4B26-37F5-72B1AEFFA5DF}"/>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128D9DB-218C-561A-8D88-F71631A03964}"/>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4C1588-9DE8-130E-F46D-A25558CBF4F9}"/>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AE289C6A-2EA5-F8AC-E4F3-7B602EDE87C5}"/>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20150C5E-884A-2652-9E7C-1601CD62627E}"/>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BEDBB377-E4EE-00B8-6D20-0752C6F0FD2F}"/>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BC8CD6EE-048C-DA2C-48D1-34BFE5F5BBFF}"/>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9656217-70D7-551A-32BF-42A00301ABCA}"/>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09EF82EC-4D99-0C93-3003-081710F1659D}"/>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41" name="Rectangle 40">
            <a:extLst>
              <a:ext uri="{FF2B5EF4-FFF2-40B4-BE49-F238E27FC236}">
                <a16:creationId xmlns:a16="http://schemas.microsoft.com/office/drawing/2014/main" id="{6B6DCDD7-0CF7-828C-6230-09C819BC97B2}"/>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773B1684-D0E3-2AF3-175A-B8BBBD2827DF}"/>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2" name="TextBox 1">
            <a:hlinkClick r:id="rId3" action="ppaction://hlinksldjump"/>
            <a:extLst>
              <a:ext uri="{FF2B5EF4-FFF2-40B4-BE49-F238E27FC236}">
                <a16:creationId xmlns:a16="http://schemas.microsoft.com/office/drawing/2014/main" id="{9C37C949-884C-49D8-CBFC-DAEB4EDD518D}"/>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4" name="TextBox 3">
            <a:hlinkClick r:id="rId4" action="ppaction://hlinksldjump"/>
            <a:extLst>
              <a:ext uri="{FF2B5EF4-FFF2-40B4-BE49-F238E27FC236}">
                <a16:creationId xmlns:a16="http://schemas.microsoft.com/office/drawing/2014/main" id="{5681935B-AC8D-5CF8-5425-FEF196C90C6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5" name="TextBox 4">
            <a:hlinkClick r:id="rId5" action="ppaction://hlinksldjump"/>
            <a:extLst>
              <a:ext uri="{FF2B5EF4-FFF2-40B4-BE49-F238E27FC236}">
                <a16:creationId xmlns:a16="http://schemas.microsoft.com/office/drawing/2014/main" id="{0A35B421-5DD0-B634-4734-FC88132D8827}"/>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6" name="TextBox 5">
            <a:hlinkClick r:id="rId6" action="ppaction://hlinksldjump"/>
            <a:extLst>
              <a:ext uri="{FF2B5EF4-FFF2-40B4-BE49-F238E27FC236}">
                <a16:creationId xmlns:a16="http://schemas.microsoft.com/office/drawing/2014/main" id="{D73A341D-0C4B-5A4F-CCDE-A6A3C36D58F4}"/>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2808889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17DE-DB0C-F7FC-624B-F5B84BD3D9A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54A2BF-82CD-A7E9-7F30-D5BD481299A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C3948934-6A51-D639-AD09-4D02053BEB71}"/>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A5E916A5-8C78-7F5E-9FEE-632A09626D5B}"/>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5D1A8CD4-9013-B536-1A6D-E81A375E219F}"/>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3E16791E-089B-45D5-F3E1-5265710F5154}"/>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EAEFF799-6519-E027-007F-A1F070059A3C}"/>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22D224-AF83-7606-9DC7-DC100CFD0606}"/>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DE08BA-9A1A-EC2A-0A69-B3E91CD49E63}"/>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B3B63436-1AF5-9DBE-7F86-7DB7F17C0F62}"/>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EA1D4843-ED12-8DCA-B3DE-FF38A7B57A71}"/>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CB034D4E-DD2F-B040-C5B2-AA9E3A9BB75E}"/>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E8787B30-80C8-FCB5-8E1F-12BC5A863A49}"/>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ECBB91F-D89C-348F-7595-2842F43BA553}"/>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240AEF7B-C168-6C22-5E4E-CE7DAEEA1338}"/>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41" name="Rectangle 40">
            <a:extLst>
              <a:ext uri="{FF2B5EF4-FFF2-40B4-BE49-F238E27FC236}">
                <a16:creationId xmlns:a16="http://schemas.microsoft.com/office/drawing/2014/main" id="{D4E25B8F-9E93-6730-CF8C-CF0407FFD915}"/>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AC313850-C9A6-EED0-9A4C-BA7E6CAD1997}"/>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 name="TextBox 2">
            <a:extLst>
              <a:ext uri="{FF2B5EF4-FFF2-40B4-BE49-F238E27FC236}">
                <a16:creationId xmlns:a16="http://schemas.microsoft.com/office/drawing/2014/main" id="{D29368D4-F20A-0FCA-1CC7-88FC12A21BD7}"/>
              </a:ext>
            </a:extLst>
          </p:cNvPr>
          <p:cNvSpPr txBox="1"/>
          <p:nvPr/>
        </p:nvSpPr>
        <p:spPr>
          <a:xfrm>
            <a:off x="6781806" y="2580122"/>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(3-5%)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 name="TextBox 1">
            <a:hlinkClick r:id="rId3" action="ppaction://hlinksldjump"/>
            <a:extLst>
              <a:ext uri="{FF2B5EF4-FFF2-40B4-BE49-F238E27FC236}">
                <a16:creationId xmlns:a16="http://schemas.microsoft.com/office/drawing/2014/main" id="{BB6BC17F-F2D1-DC9F-AC4F-EFDBC8EA358C}"/>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4" name="TextBox 3">
            <a:hlinkClick r:id="rId4" action="ppaction://hlinksldjump"/>
            <a:extLst>
              <a:ext uri="{FF2B5EF4-FFF2-40B4-BE49-F238E27FC236}">
                <a16:creationId xmlns:a16="http://schemas.microsoft.com/office/drawing/2014/main" id="{AF4F4C8A-3E62-38B3-63D2-3B40B658A047}"/>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5" name="TextBox 4">
            <a:hlinkClick r:id="rId5" action="ppaction://hlinksldjump"/>
            <a:extLst>
              <a:ext uri="{FF2B5EF4-FFF2-40B4-BE49-F238E27FC236}">
                <a16:creationId xmlns:a16="http://schemas.microsoft.com/office/drawing/2014/main" id="{4A534856-024A-C5B2-DE39-3DEF2522032F}"/>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6" name="TextBox 5">
            <a:hlinkClick r:id="rId6" action="ppaction://hlinksldjump"/>
            <a:extLst>
              <a:ext uri="{FF2B5EF4-FFF2-40B4-BE49-F238E27FC236}">
                <a16:creationId xmlns:a16="http://schemas.microsoft.com/office/drawing/2014/main" id="{E755444E-B3F3-4CCF-6881-F1B8B547B06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1871533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D2AA0-6E16-0882-3717-D6762D92C5C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6C556FD-1968-DCFE-6D68-400375A7F93A}"/>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910245DC-0547-E6BC-FDEE-5F9973C9B5D5}"/>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C71A992F-1578-A0AD-BD0F-F7A4D6CC975D}"/>
              </a:ext>
            </a:extLst>
          </p:cNvPr>
          <p:cNvSpPr/>
          <p:nvPr/>
        </p:nvSpPr>
        <p:spPr>
          <a:xfrm>
            <a:off x="3517754" y="4237703"/>
            <a:ext cx="1582994" cy="15829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A3A96F-D3D0-D061-EDC1-C41031F972E2}"/>
              </a:ext>
            </a:extLst>
          </p:cNvPr>
          <p:cNvSpPr/>
          <p:nvPr/>
        </p:nvSpPr>
        <p:spPr>
          <a:xfrm>
            <a:off x="5100748" y="4237703"/>
            <a:ext cx="1582994" cy="15829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04435D-E0E7-6BF8-F26A-0C5CCC0D9F4F}"/>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A0C31F59-B080-0D4E-6CA7-EAB374079F4C}"/>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29BE0E2B-903A-3A58-D2F3-D931801724E0}"/>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14" name="Rectangle 13">
            <a:extLst>
              <a:ext uri="{FF2B5EF4-FFF2-40B4-BE49-F238E27FC236}">
                <a16:creationId xmlns:a16="http://schemas.microsoft.com/office/drawing/2014/main" id="{99725EED-BCC1-5163-A13D-45B90BBF4998}"/>
              </a:ext>
            </a:extLst>
          </p:cNvPr>
          <p:cNvSpPr/>
          <p:nvPr/>
        </p:nvSpPr>
        <p:spPr>
          <a:xfrm>
            <a:off x="2646028" y="4859923"/>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25" name="Rectangle 24">
            <a:extLst>
              <a:ext uri="{FF2B5EF4-FFF2-40B4-BE49-F238E27FC236}">
                <a16:creationId xmlns:a16="http://schemas.microsoft.com/office/drawing/2014/main" id="{4CB68D5F-A2DA-1A62-DBF2-0753B6FDB07C}"/>
              </a:ext>
            </a:extLst>
          </p:cNvPr>
          <p:cNvSpPr/>
          <p:nvPr/>
        </p:nvSpPr>
        <p:spPr>
          <a:xfrm>
            <a:off x="3744651" y="4332830"/>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“Reverse”</a:t>
            </a:r>
          </a:p>
        </p:txBody>
      </p:sp>
      <p:sp>
        <p:nvSpPr>
          <p:cNvPr id="26" name="Rectangle 25">
            <a:extLst>
              <a:ext uri="{FF2B5EF4-FFF2-40B4-BE49-F238E27FC236}">
                <a16:creationId xmlns:a16="http://schemas.microsoft.com/office/drawing/2014/main" id="{D63C12A6-E018-396A-531D-B2927B4573CF}"/>
              </a:ext>
            </a:extLst>
          </p:cNvPr>
          <p:cNvSpPr/>
          <p:nvPr/>
        </p:nvSpPr>
        <p:spPr>
          <a:xfrm>
            <a:off x="5340200" y="4342281"/>
            <a:ext cx="1103181" cy="338554"/>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“Universal”</a:t>
            </a:r>
          </a:p>
        </p:txBody>
      </p:sp>
      <p:sp>
        <p:nvSpPr>
          <p:cNvPr id="24" name="Rectangle 23">
            <a:extLst>
              <a:ext uri="{FF2B5EF4-FFF2-40B4-BE49-F238E27FC236}">
                <a16:creationId xmlns:a16="http://schemas.microsoft.com/office/drawing/2014/main" id="{122AA574-9E29-4AE6-2D1B-C9B9C70DBE9F}"/>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FA181FA-0E18-43FF-67C0-808EA8735841}"/>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0FE2B7-88F4-35A4-F1B1-C4A0DC053DC8}"/>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6744FCD1-87FA-A3F1-95F9-65DFB9A2FCB6}"/>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BC56AEB4-F99E-6BC9-6EAD-7747C42CFC21}"/>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97BC0493-A509-C835-2166-A3E919DE9B06}"/>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D236F6AA-E537-9760-516D-A4EBC2BEB1B3}"/>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B0C3725-CB9B-6B4E-57B0-FCA7FD55743D}"/>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8A0A2BFE-249C-FBFA-417E-5F2E52C723B3}"/>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cxnSp>
        <p:nvCxnSpPr>
          <p:cNvPr id="35" name="Straight Arrow Connector 34">
            <a:extLst>
              <a:ext uri="{FF2B5EF4-FFF2-40B4-BE49-F238E27FC236}">
                <a16:creationId xmlns:a16="http://schemas.microsoft.com/office/drawing/2014/main" id="{7C61BE43-9678-F97A-043C-207078E79772}"/>
              </a:ext>
            </a:extLst>
          </p:cNvPr>
          <p:cNvCxnSpPr>
            <a:cxnSpLocks/>
          </p:cNvCxnSpPr>
          <p:nvPr/>
        </p:nvCxnSpPr>
        <p:spPr>
          <a:xfrm>
            <a:off x="4919820" y="3579388"/>
            <a:ext cx="0" cy="1176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E4CCB8F-E6D1-93A1-796B-13CBA366FC43}"/>
              </a:ext>
            </a:extLst>
          </p:cNvPr>
          <p:cNvSpPr/>
          <p:nvPr/>
        </p:nvSpPr>
        <p:spPr>
          <a:xfrm>
            <a:off x="3557202" y="5157220"/>
            <a:ext cx="1399525"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+3.3% Idle</a:t>
            </a:r>
          </a:p>
        </p:txBody>
      </p:sp>
      <p:sp>
        <p:nvSpPr>
          <p:cNvPr id="37" name="Rectangle 36">
            <a:extLst>
              <a:ext uri="{FF2B5EF4-FFF2-40B4-BE49-F238E27FC236}">
                <a16:creationId xmlns:a16="http://schemas.microsoft.com/office/drawing/2014/main" id="{CCFD101A-EFA9-83E4-9A69-DB7161B8255B}"/>
              </a:ext>
            </a:extLst>
          </p:cNvPr>
          <p:cNvSpPr/>
          <p:nvPr/>
        </p:nvSpPr>
        <p:spPr>
          <a:xfrm>
            <a:off x="3762126" y="4902144"/>
            <a:ext cx="1194600"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 $</a:t>
            </a:r>
          </a:p>
        </p:txBody>
      </p:sp>
      <p:cxnSp>
        <p:nvCxnSpPr>
          <p:cNvPr id="38" name="Straight Arrow Connector 37">
            <a:extLst>
              <a:ext uri="{FF2B5EF4-FFF2-40B4-BE49-F238E27FC236}">
                <a16:creationId xmlns:a16="http://schemas.microsoft.com/office/drawing/2014/main" id="{3B436A7A-DE03-167C-77FA-077E349231DD}"/>
              </a:ext>
            </a:extLst>
          </p:cNvPr>
          <p:cNvCxnSpPr>
            <a:cxnSpLocks/>
          </p:cNvCxnSpPr>
          <p:nvPr/>
        </p:nvCxnSpPr>
        <p:spPr>
          <a:xfrm>
            <a:off x="4937045" y="3615483"/>
            <a:ext cx="542823" cy="727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E5E2141-BEE8-5301-04FD-B3FEB22E8FD9}"/>
              </a:ext>
            </a:extLst>
          </p:cNvPr>
          <p:cNvSpPr/>
          <p:nvPr/>
        </p:nvSpPr>
        <p:spPr>
          <a:xfrm>
            <a:off x="5490486" y="5136398"/>
            <a:ext cx="1399525"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+7% Idle</a:t>
            </a:r>
          </a:p>
        </p:txBody>
      </p:sp>
      <p:sp>
        <p:nvSpPr>
          <p:cNvPr id="40" name="Rectangle 39">
            <a:extLst>
              <a:ext uri="{FF2B5EF4-FFF2-40B4-BE49-F238E27FC236}">
                <a16:creationId xmlns:a16="http://schemas.microsoft.com/office/drawing/2014/main" id="{A07BC730-B5D3-D20F-43F9-B33EF9F05682}"/>
              </a:ext>
            </a:extLst>
          </p:cNvPr>
          <p:cNvSpPr/>
          <p:nvPr/>
        </p:nvSpPr>
        <p:spPr>
          <a:xfrm>
            <a:off x="5652845" y="4877932"/>
            <a:ext cx="1194600"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-1.2% $</a:t>
            </a:r>
          </a:p>
        </p:txBody>
      </p:sp>
      <p:sp>
        <p:nvSpPr>
          <p:cNvPr id="41" name="Rectangle 40">
            <a:extLst>
              <a:ext uri="{FF2B5EF4-FFF2-40B4-BE49-F238E27FC236}">
                <a16:creationId xmlns:a16="http://schemas.microsoft.com/office/drawing/2014/main" id="{6A7050E3-3B92-A82A-8595-F8D897B9399B}"/>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386B9140-7162-1394-EFD1-2CAD46BEA329}"/>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 name="TextBox 2">
            <a:extLst>
              <a:ext uri="{FF2B5EF4-FFF2-40B4-BE49-F238E27FC236}">
                <a16:creationId xmlns:a16="http://schemas.microsoft.com/office/drawing/2014/main" id="{FD7B9936-69F2-E142-A3E3-795FC7FEA491}"/>
              </a:ext>
            </a:extLst>
          </p:cNvPr>
          <p:cNvSpPr txBox="1"/>
          <p:nvPr/>
        </p:nvSpPr>
        <p:spPr>
          <a:xfrm>
            <a:off x="6781806" y="2580122"/>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(3-5%)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 name="TextBox 1">
            <a:hlinkClick r:id="rId3" action="ppaction://hlinksldjump"/>
            <a:extLst>
              <a:ext uri="{FF2B5EF4-FFF2-40B4-BE49-F238E27FC236}">
                <a16:creationId xmlns:a16="http://schemas.microsoft.com/office/drawing/2014/main" id="{960C5D99-2970-4C7C-92FF-E34209B15B31}"/>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4" name="TextBox 3">
            <a:hlinkClick r:id="rId4" action="ppaction://hlinksldjump"/>
            <a:extLst>
              <a:ext uri="{FF2B5EF4-FFF2-40B4-BE49-F238E27FC236}">
                <a16:creationId xmlns:a16="http://schemas.microsoft.com/office/drawing/2014/main" id="{1DED60B6-A53C-1ABC-11F5-AEEFAC59BE13}"/>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5" name="TextBox 4">
            <a:hlinkClick r:id="rId5" action="ppaction://hlinksldjump"/>
            <a:extLst>
              <a:ext uri="{FF2B5EF4-FFF2-40B4-BE49-F238E27FC236}">
                <a16:creationId xmlns:a16="http://schemas.microsoft.com/office/drawing/2014/main" id="{62A2AF8D-A5AD-5F54-C5C5-5DBBD2E558CE}"/>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6" name="TextBox 5">
            <a:hlinkClick r:id="rId6" action="ppaction://hlinksldjump"/>
            <a:extLst>
              <a:ext uri="{FF2B5EF4-FFF2-40B4-BE49-F238E27FC236}">
                <a16:creationId xmlns:a16="http://schemas.microsoft.com/office/drawing/2014/main" id="{7207E854-5E75-AFA8-2F52-E1F2534684B0}"/>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154440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E704600B-15B2-1C44-AEFC-E0196485BD8C}"/>
              </a:ext>
            </a:extLst>
          </p:cNvPr>
          <p:cNvSpPr/>
          <p:nvPr/>
        </p:nvSpPr>
        <p:spPr>
          <a:xfrm>
            <a:off x="3517754" y="4237703"/>
            <a:ext cx="1582994" cy="15829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895B7-0206-B648-AB6F-C4BF1878C091}"/>
              </a:ext>
            </a:extLst>
          </p:cNvPr>
          <p:cNvSpPr/>
          <p:nvPr/>
        </p:nvSpPr>
        <p:spPr>
          <a:xfrm>
            <a:off x="5100748" y="4237703"/>
            <a:ext cx="1582994" cy="15829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C7286E-1AE7-0F4F-86A2-3B688BC57882}"/>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9100AB04-1144-D043-B672-8FD68B67D809}"/>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D1533DBB-DAAF-5146-8988-057D0B2A56CF}"/>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14" name="Rectangle 13">
            <a:extLst>
              <a:ext uri="{FF2B5EF4-FFF2-40B4-BE49-F238E27FC236}">
                <a16:creationId xmlns:a16="http://schemas.microsoft.com/office/drawing/2014/main" id="{DA92659F-85D7-CE44-A7ED-0079466A3CD2}"/>
              </a:ext>
            </a:extLst>
          </p:cNvPr>
          <p:cNvSpPr/>
          <p:nvPr/>
        </p:nvSpPr>
        <p:spPr>
          <a:xfrm>
            <a:off x="2646028" y="4859923"/>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25" name="Rectangle 24">
            <a:extLst>
              <a:ext uri="{FF2B5EF4-FFF2-40B4-BE49-F238E27FC236}">
                <a16:creationId xmlns:a16="http://schemas.microsoft.com/office/drawing/2014/main" id="{73DE401A-4B60-D34D-AFDC-F93642293F33}"/>
              </a:ext>
            </a:extLst>
          </p:cNvPr>
          <p:cNvSpPr/>
          <p:nvPr/>
        </p:nvSpPr>
        <p:spPr>
          <a:xfrm>
            <a:off x="3744651" y="4332830"/>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“Reverse”</a:t>
            </a:r>
          </a:p>
        </p:txBody>
      </p:sp>
      <p:sp>
        <p:nvSpPr>
          <p:cNvPr id="26" name="Rectangle 25">
            <a:extLst>
              <a:ext uri="{FF2B5EF4-FFF2-40B4-BE49-F238E27FC236}">
                <a16:creationId xmlns:a16="http://schemas.microsoft.com/office/drawing/2014/main" id="{8B232690-5E17-0E4E-AAD1-E433452143CC}"/>
              </a:ext>
            </a:extLst>
          </p:cNvPr>
          <p:cNvSpPr/>
          <p:nvPr/>
        </p:nvSpPr>
        <p:spPr>
          <a:xfrm>
            <a:off x="5340200" y="4342281"/>
            <a:ext cx="1103181" cy="338554"/>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“Universal”</a:t>
            </a:r>
          </a:p>
        </p:txBody>
      </p:sp>
      <p:sp>
        <p:nvSpPr>
          <p:cNvPr id="24" name="Rectangle 23">
            <a:extLst>
              <a:ext uri="{FF2B5EF4-FFF2-40B4-BE49-F238E27FC236}">
                <a16:creationId xmlns:a16="http://schemas.microsoft.com/office/drawing/2014/main" id="{CEA88E2B-7427-5F41-90A1-5C05F18A35E0}"/>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18B88A3-FDCF-3145-8B0C-4BBA46B33DD1}"/>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6110F3A-95D3-6646-85F1-8BD154256490}"/>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37F8A260-A2D5-2842-8779-24F5B022B7FE}"/>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8BFCB1BE-EDE9-A143-9357-4D6095D92D3E}"/>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6574FF0C-B8EE-1342-AB66-712F41AE06A5}"/>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B11276C4-5197-1E40-8079-F8FFDEB37A48}"/>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3EF9E28-A6CA-1441-90C7-C59C36C42D98}"/>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DD491C7E-DB83-6446-8410-897575711BDF}"/>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cxnSp>
        <p:nvCxnSpPr>
          <p:cNvPr id="35" name="Straight Arrow Connector 34">
            <a:extLst>
              <a:ext uri="{FF2B5EF4-FFF2-40B4-BE49-F238E27FC236}">
                <a16:creationId xmlns:a16="http://schemas.microsoft.com/office/drawing/2014/main" id="{AC5EA027-22CA-C244-8E5D-1418ACFECEF9}"/>
              </a:ext>
            </a:extLst>
          </p:cNvPr>
          <p:cNvCxnSpPr>
            <a:cxnSpLocks/>
          </p:cNvCxnSpPr>
          <p:nvPr/>
        </p:nvCxnSpPr>
        <p:spPr>
          <a:xfrm>
            <a:off x="4919820" y="3579388"/>
            <a:ext cx="0" cy="1176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4513895-E749-5E4A-BCA6-A852A96D107C}"/>
              </a:ext>
            </a:extLst>
          </p:cNvPr>
          <p:cNvSpPr/>
          <p:nvPr/>
        </p:nvSpPr>
        <p:spPr>
          <a:xfrm>
            <a:off x="3557202" y="5157220"/>
            <a:ext cx="1399525"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+3.3% Idle</a:t>
            </a:r>
          </a:p>
        </p:txBody>
      </p:sp>
      <p:sp>
        <p:nvSpPr>
          <p:cNvPr id="37" name="Rectangle 36">
            <a:extLst>
              <a:ext uri="{FF2B5EF4-FFF2-40B4-BE49-F238E27FC236}">
                <a16:creationId xmlns:a16="http://schemas.microsoft.com/office/drawing/2014/main" id="{FB292ED4-F001-5E4F-A9DA-91AFE2715A4E}"/>
              </a:ext>
            </a:extLst>
          </p:cNvPr>
          <p:cNvSpPr/>
          <p:nvPr/>
        </p:nvSpPr>
        <p:spPr>
          <a:xfrm>
            <a:off x="3762126" y="4902144"/>
            <a:ext cx="1194600"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 $</a:t>
            </a:r>
          </a:p>
        </p:txBody>
      </p:sp>
      <p:cxnSp>
        <p:nvCxnSpPr>
          <p:cNvPr id="38" name="Straight Arrow Connector 37">
            <a:extLst>
              <a:ext uri="{FF2B5EF4-FFF2-40B4-BE49-F238E27FC236}">
                <a16:creationId xmlns:a16="http://schemas.microsoft.com/office/drawing/2014/main" id="{02DFC701-D6C2-9846-B2FD-4E4044631E4A}"/>
              </a:ext>
            </a:extLst>
          </p:cNvPr>
          <p:cNvCxnSpPr>
            <a:cxnSpLocks/>
          </p:cNvCxnSpPr>
          <p:nvPr/>
        </p:nvCxnSpPr>
        <p:spPr>
          <a:xfrm>
            <a:off x="4937045" y="3615483"/>
            <a:ext cx="542823" cy="727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4F5B5E5-6FE0-FF4E-8128-50806F7A116A}"/>
              </a:ext>
            </a:extLst>
          </p:cNvPr>
          <p:cNvSpPr/>
          <p:nvPr/>
        </p:nvSpPr>
        <p:spPr>
          <a:xfrm>
            <a:off x="5490486" y="5136398"/>
            <a:ext cx="1399525"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+7% Idle</a:t>
            </a:r>
          </a:p>
        </p:txBody>
      </p:sp>
      <p:sp>
        <p:nvSpPr>
          <p:cNvPr id="40" name="Rectangle 39">
            <a:extLst>
              <a:ext uri="{FF2B5EF4-FFF2-40B4-BE49-F238E27FC236}">
                <a16:creationId xmlns:a16="http://schemas.microsoft.com/office/drawing/2014/main" id="{7BCBA543-B2E5-B142-B5E9-C1B9EAC29678}"/>
              </a:ext>
            </a:extLst>
          </p:cNvPr>
          <p:cNvSpPr/>
          <p:nvPr/>
        </p:nvSpPr>
        <p:spPr>
          <a:xfrm>
            <a:off x="5652845" y="4877932"/>
            <a:ext cx="1194600"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-1.2% $</a:t>
            </a:r>
          </a:p>
        </p:txBody>
      </p:sp>
      <p:sp>
        <p:nvSpPr>
          <p:cNvPr id="41" name="Rectangle 40">
            <a:extLst>
              <a:ext uri="{FF2B5EF4-FFF2-40B4-BE49-F238E27FC236}">
                <a16:creationId xmlns:a16="http://schemas.microsoft.com/office/drawing/2014/main" id="{8C2A110B-F0DA-5B46-A81D-E94756147A56}"/>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CB9A1FE2-DC21-6A48-BD19-319BCF97E554}"/>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 name="TextBox 2">
            <a:extLst>
              <a:ext uri="{FF2B5EF4-FFF2-40B4-BE49-F238E27FC236}">
                <a16:creationId xmlns:a16="http://schemas.microsoft.com/office/drawing/2014/main" id="{5BF9F59B-2812-B06F-4FC9-623894651FC5}"/>
              </a:ext>
            </a:extLst>
          </p:cNvPr>
          <p:cNvSpPr txBox="1"/>
          <p:nvPr/>
        </p:nvSpPr>
        <p:spPr>
          <a:xfrm>
            <a:off x="6781806" y="2580122"/>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(3-5%)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hlinkClick r:id="rId3" action="ppaction://hlinksldjump"/>
            <a:extLst>
              <a:ext uri="{FF2B5EF4-FFF2-40B4-BE49-F238E27FC236}">
                <a16:creationId xmlns:a16="http://schemas.microsoft.com/office/drawing/2014/main" id="{3E176486-767E-9065-16C3-7A435B0C15E8}"/>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5" name="TextBox 4">
            <a:hlinkClick r:id="rId4" action="ppaction://hlinksldjump"/>
            <a:extLst>
              <a:ext uri="{FF2B5EF4-FFF2-40B4-BE49-F238E27FC236}">
                <a16:creationId xmlns:a16="http://schemas.microsoft.com/office/drawing/2014/main" id="{660E7330-EABA-A082-000F-BF45A1774BEE}"/>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6" name="TextBox 5">
            <a:hlinkClick r:id="rId5" action="ppaction://hlinksldjump"/>
            <a:extLst>
              <a:ext uri="{FF2B5EF4-FFF2-40B4-BE49-F238E27FC236}">
                <a16:creationId xmlns:a16="http://schemas.microsoft.com/office/drawing/2014/main" id="{D82AF427-F0BC-89EF-B29B-C081DA0A7086}"/>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8" name="TextBox 7">
            <a:hlinkClick r:id="rId6" action="ppaction://hlinksldjump"/>
            <a:extLst>
              <a:ext uri="{FF2B5EF4-FFF2-40B4-BE49-F238E27FC236}">
                <a16:creationId xmlns:a16="http://schemas.microsoft.com/office/drawing/2014/main" id="{109B6076-D931-0777-8D25-0A1DD0D73272}"/>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214696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p:bldP spid="25" grpId="0"/>
      <p:bldP spid="26" grpId="0"/>
      <p:bldP spid="27" grpId="0" animBg="1"/>
      <p:bldP spid="29" grpId="0"/>
      <p:bldP spid="31" grpId="0"/>
      <p:bldP spid="33" grpId="0"/>
      <p:bldP spid="34" grpId="0"/>
      <p:bldP spid="36" grpId="0"/>
      <p:bldP spid="37" grpId="0"/>
      <p:bldP spid="39" grpId="0"/>
      <p:bldP spid="40" grpId="0"/>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0776" y="530816"/>
            <a:ext cx="5366477" cy="1102314"/>
          </a:xfrm>
        </p:spPr>
        <p:txBody>
          <a:bodyPr>
            <a:normAutofit/>
          </a:bodyPr>
          <a:lstStyle/>
          <a:p>
            <a:pPr marL="0" indent="0">
              <a:lnSpc>
                <a:spcPct val="100000"/>
              </a:lnSpc>
              <a:spcBef>
                <a:spcPts val="0"/>
              </a:spcBef>
              <a:buNone/>
            </a:pPr>
            <a:r>
              <a:rPr lang="en-US" dirty="0"/>
              <a:t>Managing Multihoming Workers in the Gig Economy</a:t>
            </a:r>
          </a:p>
        </p:txBody>
      </p:sp>
      <p:sp>
        <p:nvSpPr>
          <p:cNvPr id="9" name="Rectangle 8"/>
          <p:cNvSpPr/>
          <p:nvPr/>
        </p:nvSpPr>
        <p:spPr>
          <a:xfrm>
            <a:off x="446746" y="618209"/>
            <a:ext cx="276998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Summary</a:t>
            </a:r>
            <a:endParaRPr lang="en-US" sz="2800" b="1" i="1" dirty="0">
              <a:solidFill>
                <a:schemeClr val="bg1"/>
              </a:solidFill>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76A00788-8CBD-A949-93C3-D80237F5C604}"/>
              </a:ext>
            </a:extLst>
          </p:cNvPr>
          <p:cNvSpPr/>
          <p:nvPr/>
        </p:nvSpPr>
        <p:spPr>
          <a:xfrm>
            <a:off x="446747" y="1797200"/>
            <a:ext cx="1550866" cy="400110"/>
          </a:xfrm>
          <a:prstGeom prst="rect">
            <a:avLst/>
          </a:prstGeom>
          <a:solidFill>
            <a:srgbClr val="FF0000"/>
          </a:solidFill>
        </p:spPr>
        <p:txBody>
          <a:bodyPr wrap="square">
            <a:spAutoFit/>
          </a:bodyPr>
          <a:lstStyle/>
          <a:p>
            <a:pPr algn="ctr"/>
            <a:r>
              <a:rPr lang="en-US" sz="2000" b="1" dirty="0">
                <a:solidFill>
                  <a:schemeClr val="bg1"/>
                </a:solidFill>
                <a:latin typeface="Helvetica" charset="0"/>
                <a:ea typeface="Helvetica" charset="0"/>
                <a:cs typeface="Helvetica" charset="0"/>
              </a:rPr>
              <a:t>Approach</a:t>
            </a:r>
            <a:endParaRPr lang="en-US" sz="1400" b="1" i="1" dirty="0">
              <a:solidFill>
                <a:schemeClr val="bg1"/>
              </a:solidFill>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F38F24FF-681A-0A47-9CE7-19088BB2B4B1}"/>
              </a:ext>
            </a:extLst>
          </p:cNvPr>
          <p:cNvSpPr/>
          <p:nvPr/>
        </p:nvSpPr>
        <p:spPr>
          <a:xfrm>
            <a:off x="446747" y="3094739"/>
            <a:ext cx="1550866" cy="400110"/>
          </a:xfrm>
          <a:prstGeom prst="rect">
            <a:avLst/>
          </a:prstGeom>
          <a:solidFill>
            <a:srgbClr val="FF0000"/>
          </a:solidFill>
        </p:spPr>
        <p:txBody>
          <a:bodyPr wrap="square">
            <a:spAutoFit/>
          </a:bodyPr>
          <a:lstStyle/>
          <a:p>
            <a:pPr algn="ctr"/>
            <a:r>
              <a:rPr lang="en-US" sz="2000" b="1" dirty="0">
                <a:solidFill>
                  <a:schemeClr val="bg1"/>
                </a:solidFill>
                <a:latin typeface="Helvetica" charset="0"/>
                <a:ea typeface="Helvetica" charset="0"/>
                <a:cs typeface="Helvetica" charset="0"/>
              </a:rPr>
              <a:t>Findings</a:t>
            </a:r>
            <a:endParaRPr lang="en-US" sz="1400" b="1" i="1" dirty="0">
              <a:solidFill>
                <a:schemeClr val="bg1"/>
              </a:solidFill>
              <a:latin typeface="Helvetica" charset="0"/>
              <a:ea typeface="Helvetica" charset="0"/>
              <a:cs typeface="Helvetica" charset="0"/>
            </a:endParaRPr>
          </a:p>
        </p:txBody>
      </p:sp>
      <p:sp>
        <p:nvSpPr>
          <p:cNvPr id="2" name="Rectangle 1">
            <a:extLst>
              <a:ext uri="{FF2B5EF4-FFF2-40B4-BE49-F238E27FC236}">
                <a16:creationId xmlns:a16="http://schemas.microsoft.com/office/drawing/2014/main" id="{83F12D6B-2B23-8046-8B81-670CF4119E2D}"/>
              </a:ext>
            </a:extLst>
          </p:cNvPr>
          <p:cNvSpPr/>
          <p:nvPr/>
        </p:nvSpPr>
        <p:spPr>
          <a:xfrm>
            <a:off x="2143628" y="1730054"/>
            <a:ext cx="7168538" cy="923330"/>
          </a:xfrm>
          <a:prstGeom prst="rect">
            <a:avLst/>
          </a:prstGeom>
        </p:spPr>
        <p:txBody>
          <a:bodyPr wrap="square">
            <a:spAutoFit/>
          </a:bodyPr>
          <a:lstStyle/>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Structural model of dynamic decisions</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Work options depend on time/location, dynamic pay</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ML-based simulation-assisted estimation: adversarial estimation</a:t>
            </a:r>
          </a:p>
        </p:txBody>
      </p:sp>
      <p:sp>
        <p:nvSpPr>
          <p:cNvPr id="45" name="Slide Number Placeholder 1">
            <a:extLst>
              <a:ext uri="{FF2B5EF4-FFF2-40B4-BE49-F238E27FC236}">
                <a16:creationId xmlns:a16="http://schemas.microsoft.com/office/drawing/2014/main" id="{E47CA4D6-DBDA-9144-AC85-3D349EDAC345}"/>
              </a:ext>
            </a:extLst>
          </p:cNvPr>
          <p:cNvSpPr>
            <a:spLocks noGrp="1"/>
          </p:cNvSpPr>
          <p:nvPr>
            <p:ph type="sldNum" sz="quarter" idx="12"/>
          </p:nvPr>
        </p:nvSpPr>
        <p:spPr>
          <a:xfrm>
            <a:off x="6457950" y="6356351"/>
            <a:ext cx="2057400" cy="365125"/>
          </a:xfrm>
        </p:spPr>
        <p:txBody>
          <a:bodyPr/>
          <a:lstStyle/>
          <a:p>
            <a:fld id="{898C6173-9B67-4D5E-BF79-09D4FDA79571}" type="slidenum">
              <a:rPr lang="en-US" smtClean="0"/>
              <a:t>77</a:t>
            </a:fld>
            <a:endParaRPr lang="en-US" dirty="0"/>
          </a:p>
        </p:txBody>
      </p:sp>
      <p:sp>
        <p:nvSpPr>
          <p:cNvPr id="51" name="Rectangle 50">
            <a:extLst>
              <a:ext uri="{FF2B5EF4-FFF2-40B4-BE49-F238E27FC236}">
                <a16:creationId xmlns:a16="http://schemas.microsoft.com/office/drawing/2014/main" id="{8831DDB0-C789-4F45-8F23-91FF344EAF83}"/>
              </a:ext>
            </a:extLst>
          </p:cNvPr>
          <p:cNvSpPr/>
          <p:nvPr/>
        </p:nvSpPr>
        <p:spPr>
          <a:xfrm>
            <a:off x="2143628" y="3015938"/>
            <a:ext cx="6688998" cy="1754326"/>
          </a:xfrm>
          <a:prstGeom prst="rect">
            <a:avLst/>
          </a:prstGeom>
        </p:spPr>
        <p:txBody>
          <a:bodyPr wrap="square">
            <a:spAutoFit/>
          </a:bodyPr>
          <a:lstStyle/>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42% of drivers multihome</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More likely to switch when pay rate changes/utilization is low</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 pay</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save 25-50% from pay-per-work</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Peak hours</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consecutive work bonus to retain drivers</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Low demand</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add time delay to nudge earlier departure</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Policy:</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better predict impact of new policy on workers</a:t>
            </a:r>
            <a:endPar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3" name="Content Placeholder 2">
            <a:extLst>
              <a:ext uri="{FF2B5EF4-FFF2-40B4-BE49-F238E27FC236}">
                <a16:creationId xmlns:a16="http://schemas.microsoft.com/office/drawing/2014/main" id="{3EF010CF-BFEC-5341-A5C8-8F6B19990E75}"/>
              </a:ext>
            </a:extLst>
          </p:cNvPr>
          <p:cNvSpPr txBox="1">
            <a:spLocks/>
          </p:cNvSpPr>
          <p:nvPr/>
        </p:nvSpPr>
        <p:spPr>
          <a:xfrm>
            <a:off x="11282002" y="4518701"/>
            <a:ext cx="6688999" cy="2069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Extend to N outside work options</a:t>
            </a:r>
          </a:p>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Allow for switching back and forth</a:t>
            </a:r>
          </a:p>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Allow for non-zero time-dependent “home” option</a:t>
            </a:r>
          </a:p>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Link back to income targeting and inertia</a:t>
            </a:r>
            <a:endPar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4" name="Rectangle 53">
            <a:extLst>
              <a:ext uri="{FF2B5EF4-FFF2-40B4-BE49-F238E27FC236}">
                <a16:creationId xmlns:a16="http://schemas.microsoft.com/office/drawing/2014/main" id="{6981E0B7-6FD5-494A-A095-37BB149449C3}"/>
              </a:ext>
            </a:extLst>
          </p:cNvPr>
          <p:cNvSpPr/>
          <p:nvPr/>
        </p:nvSpPr>
        <p:spPr>
          <a:xfrm>
            <a:off x="9585123" y="4565548"/>
            <a:ext cx="1550866" cy="400110"/>
          </a:xfrm>
          <a:prstGeom prst="rect">
            <a:avLst/>
          </a:prstGeom>
          <a:solidFill>
            <a:srgbClr val="FF0000"/>
          </a:solidFill>
        </p:spPr>
        <p:txBody>
          <a:bodyPr wrap="square">
            <a:spAutoFit/>
          </a:bodyPr>
          <a:lstStyle/>
          <a:p>
            <a:pPr algn="ctr"/>
            <a:r>
              <a:rPr lang="en-US" sz="2000" b="1" dirty="0">
                <a:solidFill>
                  <a:schemeClr val="bg1"/>
                </a:solidFill>
                <a:latin typeface="Helvetica" charset="0"/>
                <a:ea typeface="Helvetica" charset="0"/>
                <a:cs typeface="Helvetica" charset="0"/>
              </a:rPr>
              <a:t>Next Steps</a:t>
            </a:r>
            <a:endParaRPr lang="en-US" sz="2000" b="1" i="1" dirty="0">
              <a:solidFill>
                <a:schemeClr val="bg1"/>
              </a:solidFill>
              <a:latin typeface="Helvetica" charset="0"/>
              <a:ea typeface="Helvetica" charset="0"/>
              <a:cs typeface="Helvetica" charset="0"/>
            </a:endParaRPr>
          </a:p>
        </p:txBody>
      </p:sp>
      <p:cxnSp>
        <p:nvCxnSpPr>
          <p:cNvPr id="6" name="Straight Connector 5">
            <a:extLst>
              <a:ext uri="{FF2B5EF4-FFF2-40B4-BE49-F238E27FC236}">
                <a16:creationId xmlns:a16="http://schemas.microsoft.com/office/drawing/2014/main" id="{495577A9-368E-904A-8282-B5F0A2086867}"/>
              </a:ext>
            </a:extLst>
          </p:cNvPr>
          <p:cNvCxnSpPr/>
          <p:nvPr/>
        </p:nvCxnSpPr>
        <p:spPr>
          <a:xfrm>
            <a:off x="397165" y="2807282"/>
            <a:ext cx="8177364"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0197C4-BB16-7E4F-B7BF-881F2DE5754C}"/>
              </a:ext>
            </a:extLst>
          </p:cNvPr>
          <p:cNvSpPr/>
          <p:nvPr/>
        </p:nvSpPr>
        <p:spPr>
          <a:xfrm>
            <a:off x="310353" y="-738042"/>
            <a:ext cx="349250" cy="34925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latin typeface="CMU Sans Serif Medium" charset="0"/>
                <a:ea typeface="CMU Sans Serif Medium" charset="0"/>
                <a:cs typeface="CMU Sans Serif Medium" charset="0"/>
              </a:rPr>
              <a:t>2</a:t>
            </a:r>
          </a:p>
        </p:txBody>
      </p:sp>
      <p:sp>
        <p:nvSpPr>
          <p:cNvPr id="21" name="Content Placeholder 2">
            <a:extLst>
              <a:ext uri="{FF2B5EF4-FFF2-40B4-BE49-F238E27FC236}">
                <a16:creationId xmlns:a16="http://schemas.microsoft.com/office/drawing/2014/main" id="{1C51EA97-FA4E-704F-8EC7-1D8744DB64F2}"/>
              </a:ext>
            </a:extLst>
          </p:cNvPr>
          <p:cNvSpPr txBox="1">
            <a:spLocks/>
          </p:cNvSpPr>
          <p:nvPr/>
        </p:nvSpPr>
        <p:spPr>
          <a:xfrm>
            <a:off x="732587" y="-719307"/>
            <a:ext cx="8386179" cy="1237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lumMod val="50000"/>
                  </a:schemeClr>
                </a:solidFill>
              </a:rPr>
              <a:t>The Structural Behavioral Model of Gig Economy Workers</a:t>
            </a:r>
          </a:p>
        </p:txBody>
      </p:sp>
      <p:sp>
        <p:nvSpPr>
          <p:cNvPr id="22" name="Content Placeholder 2">
            <a:extLst>
              <a:ext uri="{FF2B5EF4-FFF2-40B4-BE49-F238E27FC236}">
                <a16:creationId xmlns:a16="http://schemas.microsoft.com/office/drawing/2014/main" id="{2EFFE58A-C569-6944-A81D-6318A2086ACA}"/>
              </a:ext>
            </a:extLst>
          </p:cNvPr>
          <p:cNvSpPr txBox="1">
            <a:spLocks/>
          </p:cNvSpPr>
          <p:nvPr/>
        </p:nvSpPr>
        <p:spPr>
          <a:xfrm>
            <a:off x="738714" y="-413990"/>
            <a:ext cx="5125809" cy="384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chemeClr val="tx1">
                    <a:lumMod val="50000"/>
                    <a:lumOff val="50000"/>
                  </a:schemeClr>
                </a:solidFill>
              </a:rPr>
              <a:t>(with G. </a:t>
            </a:r>
            <a:r>
              <a:rPr lang="en-US" sz="1200" dirty="0" err="1">
                <a:solidFill>
                  <a:schemeClr val="tx1">
                    <a:lumMod val="50000"/>
                    <a:lumOff val="50000"/>
                  </a:schemeClr>
                </a:solidFill>
              </a:rPr>
              <a:t>Allon</a:t>
            </a:r>
            <a:r>
              <a:rPr lang="en-US" sz="1200" dirty="0">
                <a:solidFill>
                  <a:schemeClr val="tx1">
                    <a:lumMod val="50000"/>
                    <a:lumOff val="50000"/>
                  </a:schemeClr>
                </a:solidFill>
              </a:rPr>
              <a:t>, M. Cohen, and K. Moon, Work in Progress)</a:t>
            </a:r>
          </a:p>
        </p:txBody>
      </p:sp>
      <p:sp>
        <p:nvSpPr>
          <p:cNvPr id="15" name="Rectangle 14">
            <a:extLst>
              <a:ext uri="{FF2B5EF4-FFF2-40B4-BE49-F238E27FC236}">
                <a16:creationId xmlns:a16="http://schemas.microsoft.com/office/drawing/2014/main" id="{A1CE5A33-284D-7944-AF7F-D3802DD08D2F}"/>
              </a:ext>
            </a:extLst>
          </p:cNvPr>
          <p:cNvSpPr/>
          <p:nvPr/>
        </p:nvSpPr>
        <p:spPr>
          <a:xfrm>
            <a:off x="-753980" y="6072695"/>
            <a:ext cx="10038657" cy="1313683"/>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CAEFD8-C008-6F46-B524-80DC46003D0D}"/>
              </a:ext>
            </a:extLst>
          </p:cNvPr>
          <p:cNvSpPr/>
          <p:nvPr/>
        </p:nvSpPr>
        <p:spPr>
          <a:xfrm>
            <a:off x="-71881" y="6144762"/>
            <a:ext cx="9290773" cy="369332"/>
          </a:xfrm>
          <a:prstGeom prst="rect">
            <a:avLst/>
          </a:prstGeom>
        </p:spPr>
        <p:txBody>
          <a:bodyPr wrap="square">
            <a:spAutoFit/>
          </a:bodyPr>
          <a:lstStyle/>
          <a:p>
            <a:pPr algn="ctr"/>
            <a:r>
              <a:rPr lang="en-US" dirty="0">
                <a:solidFill>
                  <a:schemeClr val="bg1"/>
                </a:solidFill>
                <a:latin typeface="CMU Sans Serif Medium" charset="0"/>
                <a:ea typeface="CMU Sans Serif Medium" charset="0"/>
                <a:cs typeface="CMU Sans Serif Medium" charset="0"/>
              </a:rPr>
              <a:t>Gad Allon, Maxime Cohen, Ken Moon, </a:t>
            </a:r>
            <a:r>
              <a:rPr lang="en-US" b="1" dirty="0">
                <a:solidFill>
                  <a:schemeClr val="bg1"/>
                </a:solidFill>
                <a:latin typeface="CMU Sans Serif Medium" charset="0"/>
                <a:ea typeface="CMU Sans Serif Medium" charset="0"/>
                <a:cs typeface="CMU Sans Serif Medium" charset="0"/>
              </a:rPr>
              <a:t>Park Sinchaisri </a:t>
            </a:r>
            <a:r>
              <a:rPr lang="en-US" sz="1400" dirty="0">
                <a:solidFill>
                  <a:schemeClr val="bg1">
                    <a:lumMod val="95000"/>
                  </a:schemeClr>
                </a:solidFill>
                <a:latin typeface="CMU Sans Serif Medium" charset="0"/>
                <a:ea typeface="CMU Sans Serif Medium" charset="0"/>
                <a:cs typeface="CMU Sans Serif Medium" charset="0"/>
              </a:rPr>
              <a:t>(parksinchaisri@berkeley.edu)</a:t>
            </a:r>
            <a:endParaRPr lang="en-US" b="1" dirty="0">
              <a:solidFill>
                <a:schemeClr val="bg1">
                  <a:lumMod val="95000"/>
                </a:schemeClr>
              </a:solidFill>
              <a:latin typeface="CMU Sans Serif Medium" charset="0"/>
              <a:ea typeface="CMU Sans Serif Medium" charset="0"/>
              <a:cs typeface="CMU Sans Serif Medium" charset="0"/>
            </a:endParaRPr>
          </a:p>
        </p:txBody>
      </p:sp>
      <p:sp>
        <p:nvSpPr>
          <p:cNvPr id="19" name="Content Placeholder 2">
            <a:extLst>
              <a:ext uri="{FF2B5EF4-FFF2-40B4-BE49-F238E27FC236}">
                <a16:creationId xmlns:a16="http://schemas.microsoft.com/office/drawing/2014/main" id="{2F0242F4-545F-9D46-B909-7C3AD54DC9C1}"/>
              </a:ext>
            </a:extLst>
          </p:cNvPr>
          <p:cNvSpPr txBox="1">
            <a:spLocks/>
          </p:cNvSpPr>
          <p:nvPr/>
        </p:nvSpPr>
        <p:spPr>
          <a:xfrm>
            <a:off x="4306751" y="5281283"/>
            <a:ext cx="2498835" cy="566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t>Thank you!</a:t>
            </a:r>
          </a:p>
        </p:txBody>
      </p:sp>
      <p:pic>
        <p:nvPicPr>
          <p:cNvPr id="4" name="Picture 4" descr="The 40th Anniversary of Penn Wharton M&amp;amp;T Project: The originator of the  “engineering + business“ thinking concept, creating “engineers who can do  business“ | DayDayNews">
            <a:extLst>
              <a:ext uri="{FF2B5EF4-FFF2-40B4-BE49-F238E27FC236}">
                <a16:creationId xmlns:a16="http://schemas.microsoft.com/office/drawing/2014/main" id="{86EF30E2-99A8-5589-FC21-C1655D15E9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03" t="3350" r="22885" b="55842"/>
          <a:stretch/>
        </p:blipFill>
        <p:spPr bwMode="auto">
          <a:xfrm>
            <a:off x="397165" y="4983087"/>
            <a:ext cx="891725" cy="891725"/>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6" descr="Maxime Cohen">
            <a:extLst>
              <a:ext uri="{FF2B5EF4-FFF2-40B4-BE49-F238E27FC236}">
                <a16:creationId xmlns:a16="http://schemas.microsoft.com/office/drawing/2014/main" id="{C5CEE3AB-9EB6-A119-5C8F-7C15F49054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72" t="6101" r="130" b="8688"/>
          <a:stretch/>
        </p:blipFill>
        <p:spPr bwMode="auto">
          <a:xfrm>
            <a:off x="1417701" y="4983087"/>
            <a:ext cx="891725" cy="891725"/>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8" descr="About me - Ken Moon">
            <a:extLst>
              <a:ext uri="{FF2B5EF4-FFF2-40B4-BE49-F238E27FC236}">
                <a16:creationId xmlns:a16="http://schemas.microsoft.com/office/drawing/2014/main" id="{5372A7B8-0BF0-E250-9862-43FD4E25F6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4" t="15324" r="18489" b="47946"/>
          <a:stretch/>
        </p:blipFill>
        <p:spPr bwMode="auto">
          <a:xfrm>
            <a:off x="2438237" y="4985903"/>
            <a:ext cx="891235" cy="891235"/>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10" descr="Park Sinchaisri - Berkeley Haas">
            <a:extLst>
              <a:ext uri="{FF2B5EF4-FFF2-40B4-BE49-F238E27FC236}">
                <a16:creationId xmlns:a16="http://schemas.microsoft.com/office/drawing/2014/main" id="{43C3663D-EEA8-9DE1-0736-73E8398D5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3458283" y="4983006"/>
            <a:ext cx="891235" cy="891235"/>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12" descr="A qr code on a white background&#10;&#10;Description automatically generated">
            <a:extLst>
              <a:ext uri="{FF2B5EF4-FFF2-40B4-BE49-F238E27FC236}">
                <a16:creationId xmlns:a16="http://schemas.microsoft.com/office/drawing/2014/main" id="{0AB42450-BEB7-B82B-C2CE-1CD57758C108}"/>
              </a:ext>
            </a:extLst>
          </p:cNvPr>
          <p:cNvPicPr>
            <a:picLocks noChangeAspect="1"/>
          </p:cNvPicPr>
          <p:nvPr/>
        </p:nvPicPr>
        <p:blipFill>
          <a:blip r:embed="rId7">
            <a:extLst>
              <a:ext uri="{28A0092B-C50C-407E-A947-70E740481C1C}">
                <a14:useLocalDpi xmlns:a14="http://schemas.microsoft.com/office/drawing/2010/main" val="0"/>
              </a:ext>
            </a:extLst>
          </a:blip>
          <a:srcRect l="8593" t="6193" r="7852" b="7552"/>
          <a:stretch/>
        </p:blipFill>
        <p:spPr>
          <a:xfrm>
            <a:off x="6874434" y="4812702"/>
            <a:ext cx="1109018" cy="1144853"/>
          </a:xfrm>
          <a:prstGeom prst="rect">
            <a:avLst/>
          </a:prstGeom>
        </p:spPr>
      </p:pic>
      <p:sp>
        <p:nvSpPr>
          <p:cNvPr id="14" name="Content Placeholder 2">
            <a:extLst>
              <a:ext uri="{FF2B5EF4-FFF2-40B4-BE49-F238E27FC236}">
                <a16:creationId xmlns:a16="http://schemas.microsoft.com/office/drawing/2014/main" id="{7A1ED231-F291-E37F-EE52-7E0546FCBEBD}"/>
              </a:ext>
            </a:extLst>
          </p:cNvPr>
          <p:cNvSpPr txBox="1">
            <a:spLocks/>
          </p:cNvSpPr>
          <p:nvPr/>
        </p:nvSpPr>
        <p:spPr>
          <a:xfrm>
            <a:off x="7969474" y="5282761"/>
            <a:ext cx="1615649" cy="886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t>Read more:</a:t>
            </a:r>
            <a:endParaRPr lang="en-US" sz="1200" dirty="0">
              <a:hlinkClick r:id="rId8">
                <a:extLst>
                  <a:ext uri="{A12FA001-AC4F-418D-AE19-62706E023703}">
                    <ahyp:hlinkClr xmlns:ahyp="http://schemas.microsoft.com/office/drawing/2018/hyperlinkcolor" val="tx"/>
                  </a:ext>
                </a:extLst>
              </a:hlinkClick>
            </a:endParaRPr>
          </a:p>
          <a:p>
            <a:pPr marL="0" indent="0">
              <a:lnSpc>
                <a:spcPct val="100000"/>
              </a:lnSpc>
              <a:spcBef>
                <a:spcPts val="0"/>
              </a:spcBef>
              <a:buFont typeface="Arial" panose="020B0604020202020204" pitchFamily="34" charset="0"/>
              <a:buNone/>
            </a:pPr>
            <a:r>
              <a:rPr lang="en-US" sz="1200" dirty="0">
                <a:hlinkClick r:id="rId8">
                  <a:extLst>
                    <a:ext uri="{A12FA001-AC4F-418D-AE19-62706E023703}">
                      <ahyp:hlinkClr xmlns:ahyp="http://schemas.microsoft.com/office/drawing/2018/hyperlinkcolor" val="tx"/>
                    </a:ext>
                  </a:extLst>
                </a:hlinkClick>
              </a:rPr>
              <a:t>bit.ly/</a:t>
            </a:r>
            <a:br>
              <a:rPr lang="en-US" sz="1200" dirty="0">
                <a:hlinkClick r:id="rId8">
                  <a:extLst>
                    <a:ext uri="{A12FA001-AC4F-418D-AE19-62706E023703}">
                      <ahyp:hlinkClr xmlns:ahyp="http://schemas.microsoft.com/office/drawing/2018/hyperlinkcolor" val="tx"/>
                    </a:ext>
                  </a:extLst>
                </a:hlinkClick>
              </a:rPr>
            </a:br>
            <a:r>
              <a:rPr lang="en-US" sz="1200" dirty="0">
                <a:hlinkClick r:id="rId8">
                  <a:extLst>
                    <a:ext uri="{A12FA001-AC4F-418D-AE19-62706E023703}">
                      <ahyp:hlinkClr xmlns:ahyp="http://schemas.microsoft.com/office/drawing/2018/hyperlinkcolor" val="tx"/>
                    </a:ext>
                  </a:extLst>
                </a:hlinkClick>
              </a:rPr>
              <a:t>mmwpaper</a:t>
            </a:r>
            <a:r>
              <a:rPr lang="en-US" sz="1200" dirty="0"/>
              <a:t> </a:t>
            </a:r>
          </a:p>
        </p:txBody>
      </p:sp>
      <p:sp>
        <p:nvSpPr>
          <p:cNvPr id="18" name="TextBox 17">
            <a:hlinkClick r:id="rId9" action="ppaction://hlinksldjump"/>
            <a:extLst>
              <a:ext uri="{FF2B5EF4-FFF2-40B4-BE49-F238E27FC236}">
                <a16:creationId xmlns:a16="http://schemas.microsoft.com/office/drawing/2014/main" id="{01A3A948-AB54-F920-9AA2-F971BAA3B0EF}"/>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3" name="TextBox 22">
            <a:hlinkClick r:id="rId10" action="ppaction://hlinksldjump"/>
            <a:extLst>
              <a:ext uri="{FF2B5EF4-FFF2-40B4-BE49-F238E27FC236}">
                <a16:creationId xmlns:a16="http://schemas.microsoft.com/office/drawing/2014/main" id="{B1B67383-B96C-7F58-EE74-FAC1AE22F3C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4" name="TextBox 23">
            <a:hlinkClick r:id="rId11" action="ppaction://hlinksldjump"/>
            <a:extLst>
              <a:ext uri="{FF2B5EF4-FFF2-40B4-BE49-F238E27FC236}">
                <a16:creationId xmlns:a16="http://schemas.microsoft.com/office/drawing/2014/main" id="{A2BD9725-717C-3840-4337-E18EBC002029}"/>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5" name="TextBox 24">
            <a:hlinkClick r:id="rId12" action="ppaction://hlinksldjump"/>
            <a:extLst>
              <a:ext uri="{FF2B5EF4-FFF2-40B4-BE49-F238E27FC236}">
                <a16:creationId xmlns:a16="http://schemas.microsoft.com/office/drawing/2014/main" id="{123FE58C-829F-8BC7-9605-9CF0E0CB14AB}"/>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942925406"/>
      </p:ext>
    </p:extLst>
  </p:cSld>
  <p:clrMapOvr>
    <a:masterClrMapping/>
  </p:clrMapOvr>
  <mc:AlternateContent xmlns:mc="http://schemas.openxmlformats.org/markup-compatibility/2006" xmlns:p14="http://schemas.microsoft.com/office/powerpoint/2010/main">
    <mc:Choice Requires="p14">
      <p:transition spd="slow" p14:dur="2000" advTm="44244"/>
    </mc:Choice>
    <mc:Fallback xmlns="">
      <p:transition spd="slow" advTm="44244"/>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5"/>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260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8</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8:20AM</a:t>
            </a:r>
          </a:p>
        </p:txBody>
      </p:sp>
      <p:sp>
        <p:nvSpPr>
          <p:cNvPr id="6" name="TextBox 5">
            <a:extLst>
              <a:ext uri="{FF2B5EF4-FFF2-40B4-BE49-F238E27FC236}">
                <a16:creationId xmlns:a16="http://schemas.microsoft.com/office/drawing/2014/main" id="{22A195AF-5B21-99EC-55E8-55861752167D}"/>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3588937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146211</TotalTime>
  <Words>14740</Words>
  <Application>Microsoft Macintosh PowerPoint</Application>
  <PresentationFormat>On-screen Show (4:3)</PresentationFormat>
  <Paragraphs>1852</Paragraphs>
  <Slides>78</Slides>
  <Notes>73</Notes>
  <HiddenSlides>31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78</vt:i4>
      </vt:variant>
    </vt:vector>
  </HeadingPairs>
  <TitlesOfParts>
    <vt:vector size="93" baseType="lpstr">
      <vt:lpstr>Alegreya Sans SC</vt:lpstr>
      <vt:lpstr>Apple Chancery</vt:lpstr>
      <vt:lpstr>Arial</vt:lpstr>
      <vt:lpstr>Calibri</vt:lpstr>
      <vt:lpstr>Cambria Math</vt:lpstr>
      <vt:lpstr>CMMI10</vt:lpstr>
      <vt:lpstr>CMMI7</vt:lpstr>
      <vt:lpstr>CMR10</vt:lpstr>
      <vt:lpstr>CMTT10</vt:lpstr>
      <vt:lpstr>CMU Sans Serif</vt:lpstr>
      <vt:lpstr>CMU Sans Serif Medium</vt:lpstr>
      <vt:lpstr>CMU Sans Serif Medium</vt:lpstr>
      <vt:lpstr>Helvetica</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Evidence of Upcoding in Pay for Performance Programs</dc:title>
  <dc:creator>Sinchaisri, Wichinpong</dc:creator>
  <cp:lastModifiedBy>Wichinpong Sinchaisri</cp:lastModifiedBy>
  <cp:revision>4548</cp:revision>
  <cp:lastPrinted>2019-06-29T15:26:59Z</cp:lastPrinted>
  <dcterms:created xsi:type="dcterms:W3CDTF">2017-01-25T18:52:20Z</dcterms:created>
  <dcterms:modified xsi:type="dcterms:W3CDTF">2025-05-10T18:34:20Z</dcterms:modified>
</cp:coreProperties>
</file>